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78" y="-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24CF-3C72-4A3B-955E-2B1F6F97F16F}" type="datetimeFigureOut">
              <a:rPr lang="es-CO" smtClean="0"/>
              <a:pPr/>
              <a:t>29/01/2013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660DCC-7127-4BAA-9761-6C8EA388984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24CF-3C72-4A3B-955E-2B1F6F97F16F}" type="datetimeFigureOut">
              <a:rPr lang="es-CO" smtClean="0"/>
              <a:pPr/>
              <a:t>29/01/2013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0DCC-7127-4BAA-9761-6C8EA388984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F660DCC-7127-4BAA-9761-6C8EA388984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24CF-3C72-4A3B-955E-2B1F6F97F16F}" type="datetimeFigureOut">
              <a:rPr lang="es-CO" smtClean="0"/>
              <a:pPr/>
              <a:t>29/01/2013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24CF-3C72-4A3B-955E-2B1F6F97F16F}" type="datetimeFigureOut">
              <a:rPr lang="es-CO" smtClean="0"/>
              <a:pPr/>
              <a:t>29/01/2013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F660DCC-7127-4BAA-9761-6C8EA388984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24CF-3C72-4A3B-955E-2B1F6F97F16F}" type="datetimeFigureOut">
              <a:rPr lang="es-CO" smtClean="0"/>
              <a:pPr/>
              <a:t>29/01/2013</a:t>
            </a:fld>
            <a:endParaRPr lang="es-CO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660DCC-7127-4BAA-9761-6C8EA388984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F6E24CF-3C72-4A3B-955E-2B1F6F97F16F}" type="datetimeFigureOut">
              <a:rPr lang="es-CO" smtClean="0"/>
              <a:pPr/>
              <a:t>29/01/2013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0DCC-7127-4BAA-9761-6C8EA388984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24CF-3C72-4A3B-955E-2B1F6F97F16F}" type="datetimeFigureOut">
              <a:rPr lang="es-CO" smtClean="0"/>
              <a:pPr/>
              <a:t>29/01/2013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CO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F660DCC-7127-4BAA-9761-6C8EA388984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24CF-3C72-4A3B-955E-2B1F6F97F16F}" type="datetimeFigureOut">
              <a:rPr lang="es-CO" smtClean="0"/>
              <a:pPr/>
              <a:t>29/01/2013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F660DCC-7127-4BAA-9761-6C8EA388984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24CF-3C72-4A3B-955E-2B1F6F97F16F}" type="datetimeFigureOut">
              <a:rPr lang="es-CO" smtClean="0"/>
              <a:pPr/>
              <a:t>29/01/2013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660DCC-7127-4BAA-9761-6C8EA388984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660DCC-7127-4BAA-9761-6C8EA388984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E24CF-3C72-4A3B-955E-2B1F6F97F16F}" type="datetimeFigureOut">
              <a:rPr lang="es-CO" smtClean="0"/>
              <a:pPr/>
              <a:t>29/01/2013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F660DCC-7127-4BAA-9761-6C8EA388984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F6E24CF-3C72-4A3B-955E-2B1F6F97F16F}" type="datetimeFigureOut">
              <a:rPr lang="es-CO" smtClean="0"/>
              <a:pPr/>
              <a:t>29/01/2013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F6E24CF-3C72-4A3B-955E-2B1F6F97F16F}" type="datetimeFigureOut">
              <a:rPr lang="es-CO" smtClean="0"/>
              <a:pPr/>
              <a:t>29/01/2013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660DCC-7127-4BAA-9761-6C8EA388984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780928"/>
            <a:ext cx="7272808" cy="3528392"/>
          </a:xfrm>
        </p:spPr>
        <p:txBody>
          <a:bodyPr>
            <a:normAutofit/>
          </a:bodyPr>
          <a:lstStyle/>
          <a:p>
            <a:r>
              <a:rPr lang="es-ES" sz="2000" b="0" dirty="0" smtClean="0">
                <a:solidFill>
                  <a:schemeClr val="accent1"/>
                </a:solidFill>
              </a:rPr>
              <a:t>APLICA </a:t>
            </a:r>
            <a:r>
              <a:rPr lang="es-ES" sz="2000" b="0" dirty="0">
                <a:solidFill>
                  <a:schemeClr val="accent1"/>
                </a:solidFill>
              </a:rPr>
              <a:t>TU LÓGICA</a:t>
            </a:r>
            <a:r>
              <a:rPr lang="es-ES" sz="2000" b="0" dirty="0" smtClean="0">
                <a:solidFill>
                  <a:schemeClr val="accent1"/>
                </a:solidFill>
              </a:rPr>
              <a:t>…</a:t>
            </a:r>
          </a:p>
          <a:p>
            <a:endParaRPr lang="es-CO" sz="2000" b="0" dirty="0"/>
          </a:p>
          <a:p>
            <a:r>
              <a:rPr lang="es-ES" sz="2000" b="0" dirty="0" smtClean="0"/>
              <a:t>Las </a:t>
            </a:r>
            <a:r>
              <a:rPr lang="es-ES" sz="2000" b="0" dirty="0"/>
              <a:t>niñas que tienen ojos negros tienen el cabello largo. Las niñas que juegan con muñecas nunca lloran. Las niñas que no juegan con muñecas tienen el cabello corto. Si Ana </a:t>
            </a:r>
            <a:r>
              <a:rPr lang="es-ES" sz="2000" b="0" dirty="0" smtClean="0"/>
              <a:t>María </a:t>
            </a:r>
            <a:r>
              <a:rPr lang="es-ES" sz="2000" b="0" dirty="0"/>
              <a:t>esta llorando entonces, ¿Ana </a:t>
            </a:r>
            <a:r>
              <a:rPr lang="es-ES" sz="2000" b="0" dirty="0" smtClean="0"/>
              <a:t>María </a:t>
            </a:r>
            <a:r>
              <a:rPr lang="es-ES" sz="2000" b="0" dirty="0"/>
              <a:t>tiene los ojos negros? ¿por qué?</a:t>
            </a:r>
            <a:endParaRPr lang="es-CO" sz="2000" b="0" dirty="0"/>
          </a:p>
          <a:p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79712" y="620688"/>
            <a:ext cx="6777318" cy="1105159"/>
          </a:xfrm>
        </p:spPr>
        <p:txBody>
          <a:bodyPr>
            <a:normAutofit/>
          </a:bodyPr>
          <a:lstStyle/>
          <a:p>
            <a:r>
              <a:rPr lang="es-ES" sz="4800" b="1" dirty="0" smtClean="0">
                <a:latin typeface="Bradley Hand ITC" pitchFamily="66" charset="0"/>
              </a:rPr>
              <a:t>LOGICA  MATEMÁTICA</a:t>
            </a:r>
            <a:endParaRPr lang="es-CO" sz="4800" b="1" dirty="0">
              <a:latin typeface="Bradley Hand ITC" pitchFamily="66" charset="0"/>
            </a:endParaRPr>
          </a:p>
        </p:txBody>
      </p:sp>
      <p:pic>
        <p:nvPicPr>
          <p:cNvPr id="1027" name="Picture 3" descr="MMj03237630000[1]"/>
          <p:cNvPicPr>
            <a:picLocks noChangeAspect="1" noChangeArrowheads="1" noCrop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467544" y="332656"/>
            <a:ext cx="1571636" cy="1900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2116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accent1"/>
                </a:solidFill>
              </a:rPr>
              <a:t>TU TURNO</a:t>
            </a:r>
            <a:endParaRPr lang="es-CO" dirty="0">
              <a:solidFill>
                <a:schemeClr val="accent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55576" y="1772816"/>
            <a:ext cx="721523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CO" sz="2200" dirty="0" smtClean="0"/>
              <a:t>Teniendo en cuenta</a:t>
            </a:r>
            <a:r>
              <a:rPr lang="es-ES_tradnl" sz="2200" dirty="0" smtClean="0"/>
              <a:t> las tablas anteriores y responde:</a:t>
            </a:r>
          </a:p>
          <a:p>
            <a:pPr marL="457200" indent="-457200"/>
            <a:endParaRPr lang="es-CO" sz="2200" dirty="0" smtClean="0"/>
          </a:p>
          <a:p>
            <a:pPr lvl="0">
              <a:buFont typeface="Wingdings" pitchFamily="2" charset="2"/>
              <a:buChar char="v"/>
            </a:pPr>
            <a:r>
              <a:rPr lang="es-ES_tradnl" sz="2200" dirty="0" smtClean="0"/>
              <a:t>¿En qué casos es verdadera la conjunción?</a:t>
            </a:r>
            <a:endParaRPr lang="es-CO" sz="2200" dirty="0" smtClean="0"/>
          </a:p>
          <a:p>
            <a:pPr lvl="0">
              <a:buFont typeface="Wingdings" pitchFamily="2" charset="2"/>
              <a:buChar char="v"/>
            </a:pPr>
            <a:r>
              <a:rPr lang="es-ES_tradnl" sz="2200" dirty="0" smtClean="0"/>
              <a:t>¿En qué casos es verdadera la disyunción?</a:t>
            </a:r>
            <a:endParaRPr lang="es-CO" sz="2200" dirty="0" smtClean="0"/>
          </a:p>
          <a:p>
            <a:pPr lvl="0">
              <a:buFont typeface="Wingdings" pitchFamily="2" charset="2"/>
              <a:buChar char="v"/>
            </a:pPr>
            <a:r>
              <a:rPr lang="es-ES_tradnl" sz="2200" dirty="0" smtClean="0"/>
              <a:t>¿En qué casos es verdadera el condicional?</a:t>
            </a:r>
            <a:endParaRPr lang="es-CO" sz="2200" dirty="0" smtClean="0"/>
          </a:p>
          <a:p>
            <a:pPr lvl="0">
              <a:buFont typeface="Wingdings" pitchFamily="2" charset="2"/>
              <a:buChar char="v"/>
            </a:pPr>
            <a:r>
              <a:rPr lang="es-ES_tradnl" sz="2200" dirty="0" smtClean="0"/>
              <a:t>¿En qué casos es verdadera el </a:t>
            </a:r>
            <a:r>
              <a:rPr lang="es-ES_tradnl" sz="2200" dirty="0" err="1" smtClean="0"/>
              <a:t>bicondicional</a:t>
            </a:r>
            <a:r>
              <a:rPr lang="es-ES_tradnl" sz="2200" dirty="0" smtClean="0"/>
              <a:t>?</a:t>
            </a:r>
            <a:endParaRPr lang="es-CO" sz="2200" dirty="0" smtClean="0"/>
          </a:p>
          <a:p>
            <a:endParaRPr lang="es-CO" sz="2200" dirty="0" smtClean="0"/>
          </a:p>
          <a:p>
            <a:r>
              <a:rPr lang="es-CO" sz="2200" dirty="0" smtClean="0"/>
              <a:t>2. Teniendo en cuenta las proposiciones compuestas de tu anterior turno determina el valor de verdad de cada una.</a:t>
            </a:r>
            <a:endParaRPr lang="es-CO" sz="2200" dirty="0"/>
          </a:p>
        </p:txBody>
      </p:sp>
      <p:pic>
        <p:nvPicPr>
          <p:cNvPr id="4" name="3 Imagen" descr="imagen m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2714620"/>
            <a:ext cx="1547803" cy="1376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PROPOSICIONES</a:t>
            </a:r>
            <a:endParaRPr lang="es-CO" dirty="0">
              <a:solidFill>
                <a:schemeClr val="accent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7544" y="1556792"/>
            <a:ext cx="828092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¡COMO YA LO HABIAN DICHO!</a:t>
            </a:r>
          </a:p>
          <a:p>
            <a:endParaRPr lang="es-ES" sz="2000" dirty="0" smtClean="0"/>
          </a:p>
          <a:p>
            <a:r>
              <a:rPr lang="es-ES" sz="2400" dirty="0" smtClean="0"/>
              <a:t>Las proposiciones son enunciados a los cuales se les puede asignar un valor de verdad que puede ser falso o verdadero.</a:t>
            </a:r>
          </a:p>
          <a:p>
            <a:endParaRPr lang="es-E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ES_tradnl" sz="2400" dirty="0" smtClean="0"/>
              <a:t>Subraya  </a:t>
            </a:r>
            <a:r>
              <a:rPr lang="es-ES_tradnl" sz="2400" dirty="0"/>
              <a:t>cuales de las siguientes expresiones son </a:t>
            </a:r>
            <a:r>
              <a:rPr lang="es-ES_tradnl" sz="2400" dirty="0" smtClean="0"/>
              <a:t>proposiciones</a:t>
            </a:r>
            <a:r>
              <a:rPr lang="es-ES_tradnl" sz="2400" dirty="0" smtClean="0"/>
              <a:t>.</a:t>
            </a:r>
          </a:p>
          <a:p>
            <a:pPr marL="285750" indent="-285750"/>
            <a:endParaRPr lang="es-CO" sz="2400" dirty="0"/>
          </a:p>
          <a:p>
            <a:pPr lvl="3"/>
            <a:r>
              <a:rPr lang="es-ES_tradnl" sz="2000" i="1" dirty="0"/>
              <a:t>Enero es el primer mes del año.</a:t>
            </a:r>
            <a:endParaRPr lang="es-CO" sz="2000" i="1" dirty="0"/>
          </a:p>
          <a:p>
            <a:pPr lvl="3"/>
            <a:r>
              <a:rPr lang="es-ES_tradnl" sz="2000" i="1" dirty="0"/>
              <a:t>¿Qué día es hoy?</a:t>
            </a:r>
            <a:endParaRPr lang="es-CO" sz="2000" i="1" dirty="0"/>
          </a:p>
          <a:p>
            <a:pPr lvl="3"/>
            <a:r>
              <a:rPr lang="es-ES_tradnl" sz="2000" i="1" dirty="0"/>
              <a:t>2 + 7 = 10</a:t>
            </a:r>
            <a:endParaRPr lang="es-CO" sz="2000" i="1" dirty="0"/>
          </a:p>
          <a:p>
            <a:pPr lvl="3"/>
            <a:r>
              <a:rPr lang="es-ES_tradnl" sz="2000" i="1" dirty="0"/>
              <a:t>¡Estoy muy cansado!</a:t>
            </a:r>
            <a:endParaRPr lang="es-CO" sz="2000" i="1" dirty="0"/>
          </a:p>
          <a:p>
            <a:pPr lvl="3"/>
            <a:r>
              <a:rPr lang="es-ES_tradnl" sz="2000" i="1" dirty="0"/>
              <a:t>Armando está estudiando</a:t>
            </a:r>
            <a:endParaRPr lang="es-CO" i="1" dirty="0"/>
          </a:p>
          <a:p>
            <a:endParaRPr lang="es-CO" sz="2000" dirty="0"/>
          </a:p>
        </p:txBody>
      </p:sp>
    </p:spTree>
    <p:extLst>
      <p:ext uri="{BB962C8B-B14F-4D97-AF65-F5344CB8AC3E}">
        <p14:creationId xmlns="" xmlns:p14="http://schemas.microsoft.com/office/powerpoint/2010/main" val="60826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1054250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chemeClr val="accent1"/>
                </a:solidFill>
              </a:rPr>
              <a:t>REPRESENTACIÓN DE UNA PROPOSICIÓN</a:t>
            </a:r>
            <a:endParaRPr lang="es-CO" sz="3200" dirty="0">
              <a:solidFill>
                <a:schemeClr val="accent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39552" y="1556792"/>
            <a:ext cx="828092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Las proposiciones las podemos representar con letras minúsculas del abecedario (p</a:t>
            </a:r>
            <a:r>
              <a:rPr lang="es-ES_tradnl" sz="2400" dirty="0" smtClean="0"/>
              <a:t>, q, r, s, t</a:t>
            </a:r>
            <a:r>
              <a:rPr lang="es-ES_tradnl" sz="2400" dirty="0"/>
              <a:t>…), por ejemplo:</a:t>
            </a:r>
            <a:endParaRPr lang="es-CO" sz="2400" dirty="0"/>
          </a:p>
          <a:p>
            <a:r>
              <a:rPr lang="es-ES_tradnl" sz="2400" dirty="0"/>
              <a:t>p: El perro es un animal mamífero </a:t>
            </a:r>
            <a:endParaRPr lang="es-ES_tradnl" sz="2400" dirty="0" smtClean="0"/>
          </a:p>
          <a:p>
            <a:endParaRPr lang="es-CO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s-ES_tradnl" sz="2400" dirty="0"/>
              <a:t>Simboliza cada una de  las proposiciones  y asígnale su valor de verdad</a:t>
            </a:r>
            <a:r>
              <a:rPr lang="es-ES_tradnl" sz="2400" dirty="0" smtClean="0"/>
              <a:t>:</a:t>
            </a:r>
          </a:p>
          <a:p>
            <a:pPr marL="285750" indent="-285750"/>
            <a:endParaRPr lang="es-CO" sz="2400" dirty="0"/>
          </a:p>
          <a:p>
            <a:pPr lvl="3"/>
            <a:r>
              <a:rPr lang="es-ES_tradnl" dirty="0"/>
              <a:t>5 es un número par</a:t>
            </a:r>
            <a:endParaRPr lang="es-CO" dirty="0"/>
          </a:p>
          <a:p>
            <a:pPr lvl="3"/>
            <a:r>
              <a:rPr lang="es-ES_tradnl" dirty="0"/>
              <a:t>4 x 5 = 20</a:t>
            </a:r>
            <a:endParaRPr lang="es-CO" dirty="0"/>
          </a:p>
          <a:p>
            <a:pPr lvl="3"/>
            <a:r>
              <a:rPr lang="es-ES_tradnl" dirty="0"/>
              <a:t>Ocho aumentado en catorce es igual a veintidos </a:t>
            </a:r>
            <a:endParaRPr lang="es-CO" dirty="0"/>
          </a:p>
          <a:p>
            <a:pPr lvl="3"/>
            <a:r>
              <a:rPr lang="es-ES_tradnl" dirty="0"/>
              <a:t>Un rectángulo tiene cuatro ángulos rectos.</a:t>
            </a:r>
            <a:endParaRPr lang="es-CO" dirty="0"/>
          </a:p>
          <a:p>
            <a:pPr lvl="3"/>
            <a:r>
              <a:rPr lang="es-ES_tradnl" dirty="0"/>
              <a:t>El río amazonas no pasa por Colombia</a:t>
            </a:r>
            <a:endParaRPr lang="es-CO" dirty="0"/>
          </a:p>
          <a:p>
            <a:pPr lvl="3"/>
            <a:r>
              <a:rPr lang="es-ES_tradnl" dirty="0"/>
              <a:t>Las ranas no son animales anfibios</a:t>
            </a:r>
            <a:endParaRPr lang="es-CO" sz="1600" dirty="0"/>
          </a:p>
          <a:p>
            <a:endParaRPr lang="es-CO" sz="2000" dirty="0"/>
          </a:p>
        </p:txBody>
      </p:sp>
    </p:spTree>
    <p:extLst>
      <p:ext uri="{BB962C8B-B14F-4D97-AF65-F5344CB8AC3E}">
        <p14:creationId xmlns="" xmlns:p14="http://schemas.microsoft.com/office/powerpoint/2010/main" val="5459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>
                <a:solidFill>
                  <a:schemeClr val="accent1"/>
                </a:solidFill>
              </a:rPr>
              <a:t>NEGACION DE UNA PROPOSICIÓN</a:t>
            </a:r>
            <a:endParaRPr lang="es-CO" sz="36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95435315"/>
              </p:ext>
            </p:extLst>
          </p:nvPr>
        </p:nvGraphicFramePr>
        <p:xfrm>
          <a:off x="899592" y="2132856"/>
          <a:ext cx="7416825" cy="1584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0203"/>
                <a:gridCol w="855091"/>
                <a:gridCol w="3851531"/>
              </a:tblGrid>
              <a:tr h="526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proposición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p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2 es un número primo</a:t>
                      </a:r>
                      <a:endParaRPr lang="es-C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Negación de la proposición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sym typeface="Symbol"/>
                        </a:rPr>
                        <a:t></a:t>
                      </a:r>
                      <a:r>
                        <a:rPr lang="es-ES_tradnl" sz="1400" dirty="0">
                          <a:effectLst/>
                        </a:rPr>
                        <a:t> p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2 no es un número primo</a:t>
                      </a:r>
                      <a:endParaRPr lang="es-C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Negación de la negación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sym typeface="Symbol"/>
                        </a:rPr>
                        <a:t></a:t>
                      </a:r>
                      <a:r>
                        <a:rPr lang="es-ES_tradnl" sz="1400">
                          <a:effectLst/>
                        </a:rPr>
                        <a:t> (</a:t>
                      </a:r>
                      <a:r>
                        <a:rPr lang="es-ES_tradnl" sz="1400">
                          <a:effectLst/>
                          <a:sym typeface="Symbol"/>
                        </a:rPr>
                        <a:t></a:t>
                      </a:r>
                      <a:r>
                        <a:rPr lang="es-ES_tradnl" sz="1400">
                          <a:effectLst/>
                        </a:rPr>
                        <a:t>p)</a:t>
                      </a:r>
                      <a:endParaRPr lang="es-CO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No es cierto que 2 no es un número primo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187624" y="1628800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/>
              <a:t>Analiza las proposiciones que aparecen a continuación:</a:t>
            </a:r>
            <a:endParaRPr lang="es-CO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39552" y="4194954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s-ES_tradnl" dirty="0"/>
              <a:t>Asigna el valor de verdad a cada una de las proposiciones anteriores. </a:t>
            </a:r>
            <a:endParaRPr lang="es-CO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ES_tradnl" dirty="0"/>
              <a:t>¿Qué significa negar una proposición?</a:t>
            </a:r>
            <a:endParaRPr lang="es-CO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ES_tradnl" dirty="0"/>
              <a:t>Compara p con </a:t>
            </a:r>
            <a:r>
              <a:rPr lang="es-ES_tradnl" dirty="0">
                <a:sym typeface="Symbol"/>
              </a:rPr>
              <a:t></a:t>
            </a:r>
            <a:r>
              <a:rPr lang="es-ES_tradnl" dirty="0"/>
              <a:t> (</a:t>
            </a:r>
            <a:r>
              <a:rPr lang="es-ES_tradnl" dirty="0">
                <a:sym typeface="Symbol"/>
              </a:rPr>
              <a:t></a:t>
            </a:r>
            <a:r>
              <a:rPr lang="es-ES_tradnl" dirty="0"/>
              <a:t>p) ¿Qué ocurre cuando niegas una proposición que ya está negada?</a:t>
            </a:r>
            <a:endParaRPr lang="es-CO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ES_tradnl" dirty="0"/>
              <a:t>Niega las proposiciones del ejercicio anterior y asigna el valor de verdad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400485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CONECTIVOS LÓGICOS</a:t>
            </a:r>
            <a:endParaRPr lang="es-CO" dirty="0">
              <a:solidFill>
                <a:schemeClr val="accent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55576" y="1556792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/>
              <a:t>Al comunicarnos utilizamos dos o más proposiciones, las cuales unimos o conectamos con palabras o partículas de enlace llamados </a:t>
            </a:r>
            <a:r>
              <a:rPr lang="es-ES_tradnl" sz="2000" b="1" i="1" dirty="0"/>
              <a:t>Conectivos Lógicos</a:t>
            </a:r>
            <a:r>
              <a:rPr lang="es-ES_tradnl" sz="2000" dirty="0"/>
              <a:t>.</a:t>
            </a:r>
            <a:endParaRPr lang="es-CO" sz="20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18250074"/>
              </p:ext>
            </p:extLst>
          </p:nvPr>
        </p:nvGraphicFramePr>
        <p:xfrm>
          <a:off x="827584" y="2780927"/>
          <a:ext cx="7704856" cy="324036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277459"/>
                <a:gridCol w="3870860"/>
                <a:gridCol w="1556537"/>
              </a:tblGrid>
              <a:tr h="533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Conectivo</a:t>
                      </a:r>
                      <a:endParaRPr lang="es-C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Nombre</a:t>
                      </a:r>
                      <a:endParaRPr lang="es-C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Símbolo</a:t>
                      </a:r>
                      <a:endParaRPr lang="es-CO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5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y</a:t>
                      </a:r>
                      <a:endParaRPr lang="es-C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Conjunción</a:t>
                      </a:r>
                      <a:endParaRPr lang="es-C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sym typeface="Symbol"/>
                        </a:rPr>
                        <a:t></a:t>
                      </a:r>
                      <a:endParaRPr lang="es-CO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5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o</a:t>
                      </a:r>
                      <a:endParaRPr lang="es-CO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Disyunción</a:t>
                      </a:r>
                      <a:endParaRPr lang="es-C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  <a:sym typeface="Symbol"/>
                        </a:rPr>
                        <a:t></a:t>
                      </a:r>
                      <a:endParaRPr lang="es-CO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5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Si…entonces…</a:t>
                      </a:r>
                      <a:endParaRPr lang="es-CO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Implicación o condicional</a:t>
                      </a:r>
                      <a:endParaRPr lang="es-C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sym typeface="Symbol"/>
                        </a:rPr>
                        <a:t></a:t>
                      </a:r>
                      <a:endParaRPr lang="es-C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0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… si y solo si …</a:t>
                      </a:r>
                      <a:endParaRPr lang="es-CO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Doble implicación o bicondicional</a:t>
                      </a:r>
                      <a:endParaRPr lang="es-CO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  <a:sym typeface="Symbol"/>
                        </a:rPr>
                        <a:t></a:t>
                      </a:r>
                      <a:endParaRPr lang="es-CO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555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 smtClean="0">
                <a:solidFill>
                  <a:schemeClr val="accent1"/>
                </a:solidFill>
              </a:rPr>
              <a:t>CLASES DE PROPOSICIONES</a:t>
            </a:r>
            <a:endParaRPr lang="es-CO" sz="4400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>
                <a:solidFill>
                  <a:schemeClr val="accent1"/>
                </a:solidFill>
              </a:rPr>
              <a:t>PROPOSICIONES SIMPLES:</a:t>
            </a:r>
          </a:p>
          <a:p>
            <a:pPr marL="0" indent="0">
              <a:buNone/>
            </a:pPr>
            <a:r>
              <a:rPr lang="es-ES" sz="2000" dirty="0" smtClean="0"/>
              <a:t>Son aquella que  carecen de conectivos lógicos.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u="sng" dirty="0" smtClean="0"/>
              <a:t>EJEMPLO:</a:t>
            </a:r>
          </a:p>
          <a:p>
            <a:pPr lvl="0">
              <a:buFont typeface="Wingdings" pitchFamily="2" charset="2"/>
              <a:buChar char="v"/>
            </a:pPr>
            <a:r>
              <a:rPr lang="es-ES" sz="2000" dirty="0"/>
              <a:t>Un rectángulo tiene cuatro ángulos rectos </a:t>
            </a:r>
            <a:endParaRPr lang="es-CO" sz="2000" dirty="0"/>
          </a:p>
          <a:p>
            <a:pPr>
              <a:buFont typeface="Wingdings" pitchFamily="2" charset="2"/>
              <a:buChar char="v"/>
            </a:pPr>
            <a:r>
              <a:rPr lang="es-ES" sz="2000" dirty="0"/>
              <a:t>El ADN es el código </a:t>
            </a:r>
            <a:r>
              <a:rPr lang="es-ES" sz="2000" dirty="0" smtClean="0"/>
              <a:t>genético</a:t>
            </a:r>
          </a:p>
          <a:p>
            <a:pPr>
              <a:buFont typeface="Wingdings" pitchFamily="2" charset="2"/>
              <a:buChar char="v"/>
            </a:pPr>
            <a:r>
              <a:rPr lang="es-ES" sz="2000" dirty="0"/>
              <a:t>5 + 6 =</a:t>
            </a:r>
            <a:r>
              <a:rPr lang="es-ES" sz="2000" dirty="0" smtClean="0"/>
              <a:t> </a:t>
            </a:r>
            <a:r>
              <a:rPr lang="es-ES" sz="2000" dirty="0"/>
              <a:t>15</a:t>
            </a:r>
            <a:endParaRPr lang="es-CO" sz="20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ES" sz="2000" dirty="0" smtClean="0">
                <a:solidFill>
                  <a:schemeClr val="accent1"/>
                </a:solidFill>
              </a:rPr>
              <a:t>PROPOSICIONES COMPUESTAS</a:t>
            </a:r>
          </a:p>
          <a:p>
            <a:pPr marL="0" indent="0">
              <a:buNone/>
            </a:pPr>
            <a:r>
              <a:rPr lang="es-ES" sz="2000" dirty="0" smtClean="0"/>
              <a:t>Se forman uniendo dos o más proposiciones simples con un conectivo lógico.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u="sng" dirty="0" smtClean="0"/>
              <a:t>EJEMPLO: </a:t>
            </a:r>
          </a:p>
          <a:p>
            <a:pPr>
              <a:buFont typeface="Wingdings" pitchFamily="2" charset="2"/>
              <a:buChar char="v"/>
            </a:pPr>
            <a:r>
              <a:rPr lang="es-ES" sz="2000" dirty="0"/>
              <a:t>Sergio asistirá al curso de música o al curso de danza</a:t>
            </a:r>
            <a:r>
              <a:rPr lang="es-ES" sz="20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s-ES" sz="2000" dirty="0"/>
              <a:t>Un ángulo es obtuso si y solo si mide más de 90 grados.</a:t>
            </a:r>
            <a:endParaRPr lang="es-CO" sz="2000" dirty="0"/>
          </a:p>
          <a:p>
            <a:pPr marL="0" indent="0">
              <a:buNone/>
            </a:pPr>
            <a:endParaRPr lang="es-CO" sz="2000" dirty="0"/>
          </a:p>
          <a:p>
            <a:pPr marL="0" indent="0">
              <a:buNone/>
            </a:pPr>
            <a:endParaRPr lang="es-ES" sz="2000" u="sng" dirty="0" smtClean="0"/>
          </a:p>
          <a:p>
            <a:pPr marL="0" indent="0">
              <a:buNone/>
            </a:pPr>
            <a:endParaRPr lang="es-CO" sz="2000" dirty="0"/>
          </a:p>
        </p:txBody>
      </p:sp>
    </p:spTree>
    <p:extLst>
      <p:ext uri="{BB962C8B-B14F-4D97-AF65-F5344CB8AC3E}">
        <p14:creationId xmlns="" xmlns:p14="http://schemas.microsoft.com/office/powerpoint/2010/main" val="195372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TU TURNO</a:t>
            </a:r>
            <a:endParaRPr lang="es-CO" dirty="0">
              <a:solidFill>
                <a:schemeClr val="accent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1560" y="1556792"/>
            <a:ext cx="79296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>
                <a:solidFill>
                  <a:schemeClr val="accent1"/>
                </a:solidFill>
              </a:rPr>
              <a:t>IDENTIFICA  LAS PROPOSICIONES COMPUESTAS  DEL TEXTO.</a:t>
            </a:r>
          </a:p>
          <a:p>
            <a:endParaRPr lang="es-ES_tradnl" sz="2000" dirty="0" smtClean="0"/>
          </a:p>
          <a:p>
            <a:r>
              <a:rPr lang="es-ES_tradnl" sz="2200" dirty="0" smtClean="0"/>
              <a:t>Fernando </a:t>
            </a:r>
            <a:r>
              <a:rPr lang="es-ES_tradnl" sz="2200" dirty="0"/>
              <a:t>se inscribió  a los grupos artísticos y a las selecciones deportivas, su estado físico es muy bueno porque practica natación y baloncesto  una hora diaria. Los fines de semana trota o monta en bicicleta por la ciclovía de avenida Boyacá.</a:t>
            </a:r>
            <a:endParaRPr lang="es-CO" sz="2200" dirty="0"/>
          </a:p>
          <a:p>
            <a:r>
              <a:rPr lang="es-ES_tradnl" sz="2200" dirty="0"/>
              <a:t>Amanda, al igual que Fernando, estuvo pensando en inscribirse en las dos actividades, sin embargo, por este año sólo participará en los juegos artísticos, pues ella reflexionó así: si hubiera realizado una hora diaria de ejercicio entonces estaría en mejor estado físico y podría participar en las dos actividades.  Juanita, la mejor amiga de Amanda, esperó a inscribirse en los grupos deportivos si y solo si su amiga participaba con </a:t>
            </a:r>
            <a:r>
              <a:rPr lang="es-ES_tradnl" sz="2200" dirty="0" smtClean="0"/>
              <a:t>ella.</a:t>
            </a:r>
            <a:endParaRPr lang="es-CO" sz="2200" dirty="0"/>
          </a:p>
          <a:p>
            <a:endParaRPr lang="es-CO" sz="2000" dirty="0"/>
          </a:p>
        </p:txBody>
      </p:sp>
    </p:spTree>
    <p:extLst>
      <p:ext uri="{BB962C8B-B14F-4D97-AF65-F5344CB8AC3E}">
        <p14:creationId xmlns="" xmlns:p14="http://schemas.microsoft.com/office/powerpoint/2010/main" val="250164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TU TURNO</a:t>
            </a:r>
            <a:endParaRPr lang="es-CO" dirty="0">
              <a:solidFill>
                <a:schemeClr val="accent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83568" y="1484784"/>
            <a:ext cx="72008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_tradnl" sz="2000" dirty="0"/>
              <a:t>Construye las proposiciones compuestas a partir de las siguientes  proposiciones simples</a:t>
            </a:r>
            <a:r>
              <a:rPr lang="es-ES_tradnl" sz="2000" dirty="0" smtClean="0"/>
              <a:t>:</a:t>
            </a:r>
          </a:p>
          <a:p>
            <a:pPr lvl="0"/>
            <a:endParaRPr lang="es-CO" sz="2000" dirty="0"/>
          </a:p>
          <a:p>
            <a:r>
              <a:rPr lang="es-ES_tradnl" sz="2000" dirty="0">
                <a:solidFill>
                  <a:schemeClr val="accent1"/>
                </a:solidFill>
              </a:rPr>
              <a:t>p:</a:t>
            </a:r>
            <a:r>
              <a:rPr lang="es-ES_tradnl" sz="2000" dirty="0"/>
              <a:t> 2 es divisor de 6		</a:t>
            </a:r>
            <a:r>
              <a:rPr lang="es-ES_tradnl" sz="2000" dirty="0" smtClean="0">
                <a:solidFill>
                  <a:schemeClr val="accent1"/>
                </a:solidFill>
              </a:rPr>
              <a:t>q</a:t>
            </a:r>
            <a:r>
              <a:rPr lang="es-ES_tradnl" sz="2000" dirty="0">
                <a:solidFill>
                  <a:schemeClr val="accent1"/>
                </a:solidFill>
              </a:rPr>
              <a:t>:</a:t>
            </a:r>
            <a:r>
              <a:rPr lang="es-ES_tradnl" sz="2000" dirty="0"/>
              <a:t> 6 es múltiplo de 2</a:t>
            </a:r>
            <a:endParaRPr lang="es-CO" sz="2000" dirty="0"/>
          </a:p>
          <a:p>
            <a:r>
              <a:rPr lang="es-ES_tradnl" sz="2000" dirty="0">
                <a:solidFill>
                  <a:schemeClr val="accent1"/>
                </a:solidFill>
              </a:rPr>
              <a:t>r:</a:t>
            </a:r>
            <a:r>
              <a:rPr lang="es-ES_tradnl" sz="2000" dirty="0"/>
              <a:t> el producto de 2 y 3 es 6.</a:t>
            </a:r>
            <a:endParaRPr lang="es-CO" sz="2000" dirty="0"/>
          </a:p>
          <a:p>
            <a:r>
              <a:rPr lang="es-ES_tradnl" sz="2000" dirty="0"/>
              <a:t>   </a:t>
            </a:r>
            <a:endParaRPr lang="es-ES_tradnl" sz="2000" dirty="0" smtClean="0"/>
          </a:p>
          <a:p>
            <a:r>
              <a:rPr lang="es-ES_tradnl" sz="2000" dirty="0" smtClean="0"/>
              <a:t> </a:t>
            </a:r>
            <a:r>
              <a:rPr lang="es-ES_tradnl" sz="2000" dirty="0" smtClean="0"/>
              <a:t>  </a:t>
            </a:r>
            <a:r>
              <a:rPr lang="es-ES_tradnl" sz="2000" dirty="0" smtClean="0"/>
              <a:t>   </a:t>
            </a:r>
            <a:r>
              <a:rPr lang="es-ES_tradnl" sz="2000" dirty="0"/>
              <a:t>a. </a:t>
            </a:r>
            <a:r>
              <a:rPr lang="es-ES_tradnl" sz="2000" dirty="0" smtClean="0"/>
              <a:t>      p </a:t>
            </a:r>
            <a:r>
              <a:rPr lang="es-ES_tradnl" sz="2000" dirty="0">
                <a:sym typeface="Symbol"/>
              </a:rPr>
              <a:t></a:t>
            </a:r>
            <a:r>
              <a:rPr lang="es-ES_tradnl" sz="2000" dirty="0"/>
              <a:t> </a:t>
            </a:r>
            <a:r>
              <a:rPr lang="es-ES_tradnl" sz="2000" dirty="0" smtClean="0"/>
              <a:t>q :</a:t>
            </a:r>
            <a:r>
              <a:rPr lang="es-ES_tradnl" sz="2000" dirty="0"/>
              <a:t>	</a:t>
            </a:r>
            <a:endParaRPr lang="es-ES_tradnl" sz="2000" dirty="0" smtClean="0"/>
          </a:p>
          <a:p>
            <a:r>
              <a:rPr lang="es-ES_tradnl" sz="2000" dirty="0" smtClean="0"/>
              <a:t>      </a:t>
            </a:r>
            <a:r>
              <a:rPr lang="es-ES_tradnl" sz="2000" dirty="0"/>
              <a:t>b. </a:t>
            </a:r>
            <a:r>
              <a:rPr lang="es-ES_tradnl" sz="2000" dirty="0" smtClean="0"/>
              <a:t>      q </a:t>
            </a:r>
            <a:r>
              <a:rPr lang="es-ES_tradnl" sz="2000" dirty="0">
                <a:sym typeface="Symbol"/>
              </a:rPr>
              <a:t></a:t>
            </a:r>
            <a:r>
              <a:rPr lang="es-ES_tradnl" sz="2000" dirty="0"/>
              <a:t> </a:t>
            </a:r>
            <a:r>
              <a:rPr lang="es-ES_tradnl" sz="2000" dirty="0" smtClean="0"/>
              <a:t>r :</a:t>
            </a:r>
            <a:r>
              <a:rPr lang="es-ES_tradnl" sz="2000" dirty="0"/>
              <a:t>			</a:t>
            </a:r>
            <a:endParaRPr lang="es-ES_tradnl" sz="2000" dirty="0" smtClean="0"/>
          </a:p>
          <a:p>
            <a:r>
              <a:rPr lang="es-ES_tradnl" sz="2000" dirty="0"/>
              <a:t> </a:t>
            </a:r>
            <a:r>
              <a:rPr lang="es-ES_tradnl" sz="2000" dirty="0" smtClean="0"/>
              <a:t>     c</a:t>
            </a:r>
            <a:r>
              <a:rPr lang="es-ES_tradnl" sz="2000" dirty="0"/>
              <a:t>. </a:t>
            </a:r>
            <a:r>
              <a:rPr lang="es-ES_tradnl" sz="2000" dirty="0" smtClean="0"/>
              <a:t>      r </a:t>
            </a:r>
            <a:r>
              <a:rPr lang="es-ES_tradnl" sz="2000" dirty="0">
                <a:sym typeface="Symbol"/>
              </a:rPr>
              <a:t></a:t>
            </a:r>
            <a:r>
              <a:rPr lang="es-ES_tradnl" sz="2000" dirty="0"/>
              <a:t> </a:t>
            </a:r>
            <a:r>
              <a:rPr lang="es-ES_tradnl" sz="2000" dirty="0" smtClean="0"/>
              <a:t>p :</a:t>
            </a:r>
            <a:r>
              <a:rPr lang="es-ES_tradnl" sz="2000" dirty="0"/>
              <a:t>	</a:t>
            </a:r>
            <a:endParaRPr lang="es-ES_tradnl" sz="2000" dirty="0" smtClean="0"/>
          </a:p>
          <a:p>
            <a:r>
              <a:rPr lang="es-ES_tradnl" sz="2000" dirty="0"/>
              <a:t> </a:t>
            </a:r>
            <a:r>
              <a:rPr lang="es-ES_tradnl" sz="2000" dirty="0" smtClean="0"/>
              <a:t>    </a:t>
            </a:r>
            <a:r>
              <a:rPr lang="es-ES_tradnl" sz="2000" dirty="0"/>
              <a:t>d. </a:t>
            </a:r>
            <a:r>
              <a:rPr lang="es-ES_tradnl" sz="2000" dirty="0" smtClean="0"/>
              <a:t>     </a:t>
            </a:r>
            <a:r>
              <a:rPr lang="es-ES_tradnl" sz="2000" dirty="0" smtClean="0">
                <a:sym typeface="Symbol"/>
              </a:rPr>
              <a:t></a:t>
            </a:r>
            <a:r>
              <a:rPr lang="es-ES_tradnl" sz="2000" dirty="0" smtClean="0"/>
              <a:t> </a:t>
            </a:r>
            <a:r>
              <a:rPr lang="es-ES_tradnl" sz="2000" dirty="0"/>
              <a:t>p</a:t>
            </a:r>
            <a:r>
              <a:rPr lang="es-ES_tradnl" sz="2000" dirty="0">
                <a:sym typeface="Symbol"/>
              </a:rPr>
              <a:t></a:t>
            </a:r>
            <a:r>
              <a:rPr lang="es-ES_tradnl" sz="2000" dirty="0"/>
              <a:t> </a:t>
            </a:r>
            <a:r>
              <a:rPr lang="es-ES_tradnl" sz="2000" dirty="0">
                <a:sym typeface="Symbol"/>
              </a:rPr>
              <a:t></a:t>
            </a:r>
            <a:r>
              <a:rPr lang="es-ES_tradnl" sz="2000" dirty="0"/>
              <a:t> </a:t>
            </a:r>
            <a:r>
              <a:rPr lang="es-ES_tradnl" sz="2000" dirty="0" smtClean="0"/>
              <a:t>q :</a:t>
            </a:r>
            <a:endParaRPr lang="es-CO" sz="2000" dirty="0"/>
          </a:p>
          <a:p>
            <a:r>
              <a:rPr lang="es-ES_tradnl" sz="2000" dirty="0"/>
              <a:t>     </a:t>
            </a:r>
            <a:r>
              <a:rPr lang="es-ES_tradnl" sz="2000" dirty="0" smtClean="0"/>
              <a:t>e</a:t>
            </a:r>
            <a:r>
              <a:rPr lang="es-ES_tradnl" sz="2000" dirty="0"/>
              <a:t>. </a:t>
            </a:r>
            <a:r>
              <a:rPr lang="es-ES_tradnl" sz="2000" dirty="0" smtClean="0"/>
              <a:t>        p </a:t>
            </a:r>
            <a:r>
              <a:rPr lang="es-ES_tradnl" sz="2000" dirty="0">
                <a:sym typeface="Symbol"/>
              </a:rPr>
              <a:t></a:t>
            </a:r>
            <a:r>
              <a:rPr lang="es-ES_tradnl" sz="2000" dirty="0"/>
              <a:t> </a:t>
            </a:r>
            <a:r>
              <a:rPr lang="es-ES_tradnl" sz="2000" dirty="0" smtClean="0"/>
              <a:t>q</a:t>
            </a:r>
            <a:r>
              <a:rPr lang="es-ES_tradnl" sz="2000" dirty="0"/>
              <a:t> </a:t>
            </a:r>
            <a:r>
              <a:rPr lang="es-ES_tradnl" sz="2000" dirty="0" smtClean="0"/>
              <a:t>:                      </a:t>
            </a:r>
          </a:p>
          <a:p>
            <a:r>
              <a:rPr lang="es-ES_tradnl" sz="2000" dirty="0"/>
              <a:t> </a:t>
            </a:r>
            <a:r>
              <a:rPr lang="es-ES_tradnl" sz="2000" dirty="0" smtClean="0"/>
              <a:t>    f</a:t>
            </a:r>
            <a:r>
              <a:rPr lang="es-ES_tradnl" sz="2000" dirty="0"/>
              <a:t>. </a:t>
            </a:r>
            <a:r>
              <a:rPr lang="es-ES_tradnl" sz="2000" dirty="0" smtClean="0"/>
              <a:t>        (</a:t>
            </a:r>
            <a:r>
              <a:rPr lang="es-ES_tradnl" sz="2000" dirty="0"/>
              <a:t>p </a:t>
            </a:r>
            <a:r>
              <a:rPr lang="es-ES_tradnl" sz="2000" dirty="0">
                <a:sym typeface="Symbol"/>
              </a:rPr>
              <a:t></a:t>
            </a:r>
            <a:r>
              <a:rPr lang="es-ES_tradnl" sz="2000" dirty="0"/>
              <a:t> q) </a:t>
            </a:r>
            <a:r>
              <a:rPr lang="es-ES_tradnl" sz="2000" dirty="0">
                <a:sym typeface="Symbol"/>
              </a:rPr>
              <a:t></a:t>
            </a:r>
            <a:r>
              <a:rPr lang="es-ES_tradnl" sz="2000" dirty="0"/>
              <a:t> </a:t>
            </a:r>
            <a:r>
              <a:rPr lang="es-ES_tradnl" sz="2000" dirty="0" smtClean="0"/>
              <a:t>r :</a:t>
            </a:r>
            <a:r>
              <a:rPr lang="es-ES_tradnl" sz="2000" dirty="0"/>
              <a:t>	</a:t>
            </a:r>
            <a:endParaRPr lang="es-ES_tradnl" sz="2000" dirty="0" smtClean="0"/>
          </a:p>
          <a:p>
            <a:r>
              <a:rPr lang="es-ES_tradnl" sz="2000" dirty="0"/>
              <a:t> </a:t>
            </a:r>
            <a:r>
              <a:rPr lang="es-ES_tradnl" sz="2000" dirty="0" smtClean="0"/>
              <a:t>   g</a:t>
            </a:r>
            <a:r>
              <a:rPr lang="es-ES_tradnl" sz="2000" dirty="0"/>
              <a:t>. </a:t>
            </a:r>
            <a:r>
              <a:rPr lang="es-ES_tradnl" sz="2000" dirty="0" smtClean="0"/>
              <a:t>       (</a:t>
            </a:r>
            <a:r>
              <a:rPr lang="es-ES_tradnl" sz="2000" dirty="0"/>
              <a:t>p </a:t>
            </a:r>
            <a:r>
              <a:rPr lang="es-ES_tradnl" sz="2000" dirty="0">
                <a:sym typeface="Symbol"/>
              </a:rPr>
              <a:t></a:t>
            </a:r>
            <a:r>
              <a:rPr lang="es-ES_tradnl" sz="2000" dirty="0"/>
              <a:t> q) </a:t>
            </a:r>
            <a:r>
              <a:rPr lang="es-ES_tradnl" sz="2000" dirty="0">
                <a:sym typeface="Symbol"/>
              </a:rPr>
              <a:t></a:t>
            </a:r>
            <a:r>
              <a:rPr lang="es-ES_tradnl" sz="2000" dirty="0"/>
              <a:t> </a:t>
            </a:r>
            <a:r>
              <a:rPr lang="es-ES_tradnl" sz="2000" dirty="0" smtClean="0"/>
              <a:t>r :</a:t>
            </a:r>
            <a:r>
              <a:rPr lang="es-ES_tradnl" sz="2000" dirty="0"/>
              <a:t>		</a:t>
            </a:r>
            <a:endParaRPr lang="es-ES_tradnl" sz="2000" dirty="0" smtClean="0"/>
          </a:p>
          <a:p>
            <a:r>
              <a:rPr lang="es-ES_tradnl" sz="2000" dirty="0"/>
              <a:t> </a:t>
            </a:r>
            <a:r>
              <a:rPr lang="es-ES_tradnl" sz="2000" dirty="0" smtClean="0"/>
              <a:t>   </a:t>
            </a:r>
            <a:r>
              <a:rPr lang="es-ES_tradnl" sz="2000" dirty="0"/>
              <a:t>h</a:t>
            </a:r>
            <a:r>
              <a:rPr lang="es-ES_tradnl" sz="2000" dirty="0" smtClean="0"/>
              <a:t>.      </a:t>
            </a:r>
            <a:r>
              <a:rPr lang="es-ES_tradnl" sz="2000" dirty="0"/>
              <a:t>(</a:t>
            </a:r>
            <a:r>
              <a:rPr lang="es-ES_tradnl" sz="2000" dirty="0">
                <a:sym typeface="Symbol"/>
              </a:rPr>
              <a:t></a:t>
            </a:r>
            <a:r>
              <a:rPr lang="es-ES_tradnl" sz="2000" dirty="0"/>
              <a:t>p </a:t>
            </a:r>
            <a:r>
              <a:rPr lang="es-ES_tradnl" sz="2000" dirty="0">
                <a:sym typeface="Symbol"/>
              </a:rPr>
              <a:t></a:t>
            </a:r>
            <a:r>
              <a:rPr lang="es-ES_tradnl" sz="2000" dirty="0"/>
              <a:t> </a:t>
            </a:r>
            <a:r>
              <a:rPr lang="es-ES_tradnl" sz="2000" dirty="0">
                <a:sym typeface="Symbol"/>
              </a:rPr>
              <a:t></a:t>
            </a:r>
            <a:r>
              <a:rPr lang="es-ES_tradnl" sz="2000" dirty="0"/>
              <a:t>q) </a:t>
            </a:r>
            <a:r>
              <a:rPr lang="es-ES_tradnl" sz="2000" dirty="0">
                <a:sym typeface="Symbol"/>
              </a:rPr>
              <a:t></a:t>
            </a:r>
            <a:r>
              <a:rPr lang="es-ES_tradnl" sz="2000" dirty="0"/>
              <a:t> </a:t>
            </a:r>
            <a:r>
              <a:rPr lang="es-ES_tradnl" sz="2000" dirty="0" smtClean="0"/>
              <a:t>r :</a:t>
            </a:r>
            <a:endParaRPr lang="es-CO" sz="2000" dirty="0"/>
          </a:p>
          <a:p>
            <a:endParaRPr lang="es-CO" dirty="0"/>
          </a:p>
        </p:txBody>
      </p:sp>
      <p:pic>
        <p:nvPicPr>
          <p:cNvPr id="4" name="3 Imagen" descr="imagen m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429000"/>
            <a:ext cx="2643206" cy="19288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7007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Autofit/>
          </a:bodyPr>
          <a:lstStyle/>
          <a:p>
            <a:r>
              <a:rPr lang="es-ES" sz="2800" dirty="0" smtClean="0">
                <a:solidFill>
                  <a:schemeClr val="accent1"/>
                </a:solidFill>
              </a:rPr>
              <a:t>VALOR DE VERDAD  DE PROPOSICIONES COMPUESTAS</a:t>
            </a:r>
            <a:endParaRPr lang="es-CO" sz="2800" dirty="0">
              <a:solidFill>
                <a:schemeClr val="accent1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9195244"/>
              </p:ext>
            </p:extLst>
          </p:nvPr>
        </p:nvGraphicFramePr>
        <p:xfrm>
          <a:off x="827585" y="2204862"/>
          <a:ext cx="2232248" cy="151217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538155"/>
                <a:gridCol w="583460"/>
                <a:gridCol w="1110633"/>
              </a:tblGrid>
              <a:tr h="301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p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q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p </a:t>
                      </a:r>
                      <a:r>
                        <a:rPr lang="es-ES_tradnl" sz="1600" dirty="0">
                          <a:effectLst/>
                          <a:sym typeface="Symbol"/>
                        </a:rPr>
                        <a:t></a:t>
                      </a:r>
                      <a:r>
                        <a:rPr lang="es-ES_tradnl" sz="1600" dirty="0">
                          <a:effectLst/>
                        </a:rPr>
                        <a:t> q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2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V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V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2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V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F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2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F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V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2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F</a:t>
                      </a:r>
                      <a:endParaRPr lang="es-CO" sz="16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F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899592" y="16288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CONJUNCIÓN</a:t>
            </a:r>
            <a:endParaRPr lang="es-CO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12832023"/>
              </p:ext>
            </p:extLst>
          </p:nvPr>
        </p:nvGraphicFramePr>
        <p:xfrm>
          <a:off x="5220072" y="2060849"/>
          <a:ext cx="2160240" cy="1656186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520795"/>
                <a:gridCol w="564639"/>
                <a:gridCol w="1074806"/>
              </a:tblGrid>
              <a:tr h="330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q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r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q </a:t>
                      </a:r>
                      <a:r>
                        <a:rPr lang="es-ES_tradnl" sz="1600" dirty="0">
                          <a:effectLst/>
                          <a:sym typeface="Symbol"/>
                        </a:rPr>
                        <a:t></a:t>
                      </a:r>
                      <a:r>
                        <a:rPr lang="es-ES_tradnl" sz="1600" dirty="0">
                          <a:effectLst/>
                        </a:rPr>
                        <a:t> r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V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V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V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F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F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V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F</a:t>
                      </a:r>
                      <a:endParaRPr lang="es-CO" sz="16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F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5508104" y="16288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DISYUNCIÓN</a:t>
            </a:r>
            <a:endParaRPr lang="es-CO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02817600"/>
              </p:ext>
            </p:extLst>
          </p:nvPr>
        </p:nvGraphicFramePr>
        <p:xfrm>
          <a:off x="899592" y="4437112"/>
          <a:ext cx="2160240" cy="1512167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520796"/>
                <a:gridCol w="564638"/>
                <a:gridCol w="1074806"/>
              </a:tblGrid>
              <a:tr h="301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r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p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r </a:t>
                      </a:r>
                      <a:r>
                        <a:rPr lang="es-ES_tradnl" sz="1600" dirty="0">
                          <a:effectLst/>
                          <a:sym typeface="Symbol"/>
                        </a:rPr>
                        <a:t></a:t>
                      </a:r>
                      <a:r>
                        <a:rPr lang="es-ES_tradnl" sz="1600" dirty="0">
                          <a:effectLst/>
                        </a:rPr>
                        <a:t> p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2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V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V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2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V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F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2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F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V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2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F</a:t>
                      </a:r>
                      <a:endParaRPr lang="es-CO" sz="16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F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1043608" y="393305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CONDICIONAL</a:t>
            </a:r>
            <a:endParaRPr lang="es-CO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32742632"/>
              </p:ext>
            </p:extLst>
          </p:nvPr>
        </p:nvGraphicFramePr>
        <p:xfrm>
          <a:off x="5220072" y="4509120"/>
          <a:ext cx="2232248" cy="1584175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538155"/>
                <a:gridCol w="583460"/>
                <a:gridCol w="1110633"/>
              </a:tblGrid>
              <a:tr h="316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p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q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p </a:t>
                      </a:r>
                      <a:r>
                        <a:rPr lang="es-ES_tradnl" sz="1600" dirty="0">
                          <a:effectLst/>
                          <a:sym typeface="Symbol"/>
                        </a:rPr>
                        <a:t></a:t>
                      </a:r>
                      <a:r>
                        <a:rPr lang="es-ES_tradnl" sz="1600" dirty="0">
                          <a:effectLst/>
                        </a:rPr>
                        <a:t> q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7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V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V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7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V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F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7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F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V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7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effectLst/>
                          <a:latin typeface="Book Antiqua" pitchFamily="18" charset="0"/>
                          <a:ea typeface="Calibri"/>
                          <a:cs typeface="Times New Roman"/>
                        </a:rPr>
                        <a:t>F</a:t>
                      </a:r>
                      <a:endParaRPr lang="es-CO" sz="16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r>
                        <a:rPr lang="es-ES_tradnl" sz="1600" dirty="0" smtClean="0">
                          <a:effectLst/>
                        </a:rPr>
                        <a:t>F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5292080" y="4005064"/>
            <a:ext cx="2209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BICONDICIONAL</a:t>
            </a: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2271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201</TotalTime>
  <Words>696</Words>
  <Application>Microsoft Office PowerPoint</Application>
  <PresentationFormat>Presentación en pantalla (4:3)</PresentationFormat>
  <Paragraphs>170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Civil</vt:lpstr>
      <vt:lpstr>LOGICA  MATEMÁTICA</vt:lpstr>
      <vt:lpstr>PROPOSICIONES</vt:lpstr>
      <vt:lpstr>REPRESENTACIÓN DE UNA PROPOSICIÓN</vt:lpstr>
      <vt:lpstr>NEGACION DE UNA PROPOSICIÓN</vt:lpstr>
      <vt:lpstr>CONECTIVOS LÓGICOS</vt:lpstr>
      <vt:lpstr>CLASES DE PROPOSICIONES</vt:lpstr>
      <vt:lpstr>TU TURNO</vt:lpstr>
      <vt:lpstr>TU TURNO</vt:lpstr>
      <vt:lpstr>VALOR DE VERDAD  DE PROPOSICIONES COMPUESTAS</vt:lpstr>
      <vt:lpstr>TU TURNO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  MATEMÁTICA</dc:title>
  <dc:creator>BIBLIOTECA BACHILLER</dc:creator>
  <cp:lastModifiedBy>Fredy</cp:lastModifiedBy>
  <cp:revision>34</cp:revision>
  <dcterms:created xsi:type="dcterms:W3CDTF">2011-01-31T20:21:20Z</dcterms:created>
  <dcterms:modified xsi:type="dcterms:W3CDTF">2013-01-29T22:38:58Z</dcterms:modified>
</cp:coreProperties>
</file>