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GB"/>
    </a:defPPr>
    <a:lvl1pPr algn="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Calibri" pitchFamily="34" charset="0"/>
        <a:ea typeface="ＭＳ Ｐゴシック" pitchFamily="-109" charset="-128"/>
        <a:cs typeface="+mn-cs"/>
      </a:defRPr>
    </a:lvl1pPr>
    <a:lvl2pPr marL="742950" indent="-285750" algn="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Calibri" pitchFamily="34" charset="0"/>
        <a:ea typeface="ＭＳ Ｐゴシック" pitchFamily="-109" charset="-128"/>
        <a:cs typeface="+mn-cs"/>
      </a:defRPr>
    </a:lvl2pPr>
    <a:lvl3pPr marL="1143000" indent="-228600" algn="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Calibri" pitchFamily="34" charset="0"/>
        <a:ea typeface="ＭＳ Ｐゴシック" pitchFamily="-109" charset="-128"/>
        <a:cs typeface="+mn-cs"/>
      </a:defRPr>
    </a:lvl3pPr>
    <a:lvl4pPr marL="1600200" indent="-228600" algn="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Calibri" pitchFamily="34" charset="0"/>
        <a:ea typeface="ＭＳ Ｐゴシック" pitchFamily="-109" charset="-128"/>
        <a:cs typeface="+mn-cs"/>
      </a:defRPr>
    </a:lvl4pPr>
    <a:lvl5pPr marL="2057400" indent="-228600" algn="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Calibri" pitchFamily="34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Calibri" pitchFamily="34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Calibri" pitchFamily="34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Calibri" pitchFamily="34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Calibri" pitchFamily="34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97E"/>
    <a:srgbClr val="003576"/>
    <a:srgbClr val="E27100"/>
    <a:srgbClr val="DA6D00"/>
    <a:srgbClr val="FA9129"/>
    <a:srgbClr val="FFCC00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445" y="-389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-109" charset="-128"/>
        <a:cs typeface="+mn-cs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-109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pitchFamily="16" charset="0"/>
        <a:ea typeface="ＭＳ Ｐゴシック" pitchFamily="-109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pitchFamily="16" charset="0"/>
        <a:ea typeface="ＭＳ Ｐゴシック" pitchFamily="-109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pitchFamily="16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11/11/09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45A0A1-2493-4671-BCBD-350A9094678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11/11/09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98070B-70BA-4F8D-B32B-3E2698FF7E2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11/11/09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BF0B64-7F59-40B2-857C-6093A787332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11/11/09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5FDA92-56FA-4E16-A094-703122693AF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11/11/09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21B947-07D9-4734-BF4D-B41D9B2A2DD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11/11/09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3176D0-6539-43D2-B9DB-9E703224E1B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11/11/09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659FBF-D872-4D56-938C-C177BD6BF18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11/11/09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9F00B4-B447-42FD-9B1B-12F356DEAFD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11/11/09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5DB778-4407-4C38-954A-18775C1E2EA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11/11/09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8A45FF-7435-4C6C-93AE-DBA43AF10C9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11/11/09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13B268-E902-4DD1-9FFB-1D10F9FEC9B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-152400"/>
            <a:ext cx="9167813" cy="701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139700"/>
            <a:ext cx="9163050" cy="701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8" name="Picture 3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0500" y="6448425"/>
            <a:ext cx="676275" cy="26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r>
              <a:rPr lang="en-US"/>
              <a:t>11/11/09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6562AB52-F1EA-4943-AFF7-67EF55BC2596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ＭＳ Ｐゴシック" charset="0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ＭＳ Ｐゴシック" charset="0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ＭＳ Ｐゴシック" charset="0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ＭＳ Ｐゴシック" charset="0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5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.png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6.png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jpeg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6.png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wmf"/><Relationship Id="rId5" Type="http://schemas.openxmlformats.org/officeDocument/2006/relationships/image" Target="../media/image75.wmf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7.wmf"/><Relationship Id="rId7" Type="http://schemas.openxmlformats.org/officeDocument/2006/relationships/image" Target="../media/image80.wmf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7" Type="http://schemas.openxmlformats.org/officeDocument/2006/relationships/image" Target="../media/image6.png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6178550"/>
            <a:ext cx="676275" cy="26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3082" y="6172200"/>
            <a:ext cx="1057275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539750" y="2921451"/>
            <a:ext cx="82296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Factorización</a:t>
            </a:r>
            <a:r>
              <a:rPr lang="es-E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s-E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Imagen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1416" y="5822066"/>
            <a:ext cx="1504709" cy="8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Line 1"/>
          <p:cNvSpPr>
            <a:spLocks noChangeShapeType="1"/>
          </p:cNvSpPr>
          <p:nvPr/>
        </p:nvSpPr>
        <p:spPr bwMode="auto">
          <a:xfrm>
            <a:off x="142875" y="1135063"/>
            <a:ext cx="8893175" cy="1587"/>
          </a:xfrm>
          <a:prstGeom prst="line">
            <a:avLst/>
          </a:prstGeom>
          <a:noFill/>
          <a:ln w="936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45064" name="Text Box 12"/>
          <p:cNvSpPr txBox="1">
            <a:spLocks noChangeArrowheads="1"/>
          </p:cNvSpPr>
          <p:nvPr/>
        </p:nvSpPr>
        <p:spPr bwMode="auto">
          <a:xfrm>
            <a:off x="611188" y="774700"/>
            <a:ext cx="53689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es-E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FACTORIZACIÓN DE BINOMIOS</a:t>
            </a:r>
          </a:p>
        </p:txBody>
      </p:sp>
      <p:pic>
        <p:nvPicPr>
          <p:cNvPr id="45065" name="Picture 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1913" y="6173788"/>
            <a:ext cx="1047750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6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7613" y="6172200"/>
            <a:ext cx="1057275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85750" y="1495425"/>
            <a:ext cx="8567738" cy="4264025"/>
            <a:chOff x="180" y="942"/>
            <a:chExt cx="5397" cy="2686"/>
          </a:xfrm>
        </p:grpSpPr>
        <p:grpSp>
          <p:nvGrpSpPr>
            <p:cNvPr id="45068" name="24 Grupo"/>
            <p:cNvGrpSpPr>
              <a:grpSpLocks/>
            </p:cNvGrpSpPr>
            <p:nvPr/>
          </p:nvGrpSpPr>
          <p:grpSpPr bwMode="auto">
            <a:xfrm>
              <a:off x="180" y="942"/>
              <a:ext cx="5397" cy="2686"/>
              <a:chOff x="285750" y="1494971"/>
              <a:chExt cx="8567964" cy="4264477"/>
            </a:xfrm>
          </p:grpSpPr>
          <p:sp>
            <p:nvSpPr>
              <p:cNvPr id="5" name="4 CuadroTexto"/>
              <p:cNvSpPr txBox="1"/>
              <p:nvPr/>
            </p:nvSpPr>
            <p:spPr>
              <a:xfrm>
                <a:off x="285750" y="1499735"/>
                <a:ext cx="2544830" cy="2554558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es-ES" sz="2000" dirty="0">
                    <a:solidFill>
                      <a:schemeClr val="tx1"/>
                    </a:solidFill>
                  </a:rPr>
                  <a:t>Diferencia </a:t>
                </a:r>
                <a:br>
                  <a:rPr lang="es-ES" sz="2000" dirty="0">
                    <a:solidFill>
                      <a:schemeClr val="tx1"/>
                    </a:solidFill>
                  </a:rPr>
                </a:br>
                <a:r>
                  <a:rPr lang="es-ES" sz="2000" dirty="0">
                    <a:solidFill>
                      <a:schemeClr val="tx1"/>
                    </a:solidFill>
                  </a:rPr>
                  <a:t>de cuadrados</a:t>
                </a:r>
              </a:p>
              <a:p>
                <a:endParaRPr lang="es-ES" sz="2000" dirty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endParaRPr lang="es-ES" sz="2000" dirty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endParaRPr lang="es-ES" sz="2000" dirty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endParaRPr lang="es-ES" sz="2000" dirty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endParaRPr lang="es-ES" sz="2000" dirty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endParaRPr lang="es-ES" sz="20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graphicFrame>
            <p:nvGraphicFramePr>
              <p:cNvPr id="6" name="Object 1"/>
              <p:cNvGraphicFramePr>
                <a:graphicFrameLocks noChangeAspect="1"/>
              </p:cNvGraphicFramePr>
              <p:nvPr/>
            </p:nvGraphicFramePr>
            <p:xfrm>
              <a:off x="598488" y="2360613"/>
              <a:ext cx="1917700" cy="1854200"/>
            </p:xfrm>
            <a:graphic>
              <a:graphicData uri="http://schemas.openxmlformats.org/presentationml/2006/ole">
                <p:oleObj spid="_x0000_s45058" name="Ecuación" r:id="rId6" imgW="1917360" imgH="1854000" progId="Equation.3">
                  <p:embed/>
                </p:oleObj>
              </a:graphicData>
            </a:graphic>
          </p:graphicFrame>
          <p:sp>
            <p:nvSpPr>
              <p:cNvPr id="7" name="6 CuadroTexto"/>
              <p:cNvSpPr txBox="1"/>
              <p:nvPr/>
            </p:nvSpPr>
            <p:spPr>
              <a:xfrm>
                <a:off x="3000447" y="1499735"/>
                <a:ext cx="2762323" cy="2554558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es-ES" sz="2000">
                    <a:solidFill>
                      <a:schemeClr val="tx1"/>
                    </a:solidFill>
                  </a:rPr>
                  <a:t>Suma de cubos</a:t>
                </a:r>
              </a:p>
              <a:p>
                <a:pPr algn="ctr"/>
                <a:endParaRPr lang="es-ES" sz="2000">
                  <a:solidFill>
                    <a:schemeClr val="tx1"/>
                  </a:solidFill>
                </a:endParaRPr>
              </a:p>
              <a:p>
                <a:endParaRPr lang="es-ES" sz="200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endParaRPr lang="es-ES" sz="200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endParaRPr lang="es-ES" sz="200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endParaRPr lang="es-ES" sz="200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endParaRPr lang="es-ES" sz="200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endParaRPr lang="es-ES" sz="20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graphicFrame>
            <p:nvGraphicFramePr>
              <p:cNvPr id="8" name="Object 4"/>
              <p:cNvGraphicFramePr>
                <a:graphicFrameLocks noChangeAspect="1"/>
              </p:cNvGraphicFramePr>
              <p:nvPr/>
            </p:nvGraphicFramePr>
            <p:xfrm>
              <a:off x="3130550" y="2143125"/>
              <a:ext cx="2501900" cy="1854200"/>
            </p:xfrm>
            <a:graphic>
              <a:graphicData uri="http://schemas.openxmlformats.org/presentationml/2006/ole">
                <p:oleObj spid="_x0000_s45059" name="Ecuación" r:id="rId7" imgW="2501640" imgH="1854000" progId="Equation.3">
                  <p:embed/>
                </p:oleObj>
              </a:graphicData>
            </a:graphic>
          </p:graphicFrame>
          <p:sp>
            <p:nvSpPr>
              <p:cNvPr id="9" name="8 CuadroTexto"/>
              <p:cNvSpPr txBox="1"/>
              <p:nvPr/>
            </p:nvSpPr>
            <p:spPr>
              <a:xfrm>
                <a:off x="5929462" y="1499735"/>
                <a:ext cx="2924252" cy="2554558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es-ES" sz="2000">
                    <a:solidFill>
                      <a:schemeClr val="tx1"/>
                    </a:solidFill>
                  </a:rPr>
                  <a:t>Diferencia de cubos</a:t>
                </a:r>
              </a:p>
              <a:p>
                <a:pPr algn="ctr"/>
                <a:endParaRPr lang="es-ES" sz="200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endParaRPr lang="es-ES" sz="200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endParaRPr lang="es-ES" sz="200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endParaRPr lang="es-ES" sz="200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endParaRPr lang="es-ES" sz="200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endParaRPr lang="es-ES" sz="200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endParaRPr lang="es-ES" sz="20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graphicFrame>
            <p:nvGraphicFramePr>
              <p:cNvPr id="10" name="Object 5"/>
              <p:cNvGraphicFramePr>
                <a:graphicFrameLocks noChangeAspect="1"/>
              </p:cNvGraphicFramePr>
              <p:nvPr/>
            </p:nvGraphicFramePr>
            <p:xfrm>
              <a:off x="6000750" y="2143125"/>
              <a:ext cx="2781300" cy="1854200"/>
            </p:xfrm>
            <a:graphic>
              <a:graphicData uri="http://schemas.openxmlformats.org/presentationml/2006/ole">
                <p:oleObj spid="_x0000_s45060" name="Ecuación" r:id="rId8" imgW="2781000" imgH="1854000" progId="Equation.3">
                  <p:embed/>
                </p:oleObj>
              </a:graphicData>
            </a:graphic>
          </p:graphicFrame>
          <p:sp>
            <p:nvSpPr>
              <p:cNvPr id="45074" name="19 CuadroTexto"/>
              <p:cNvSpPr txBox="1">
                <a:spLocks noChangeArrowheads="1"/>
              </p:cNvSpPr>
              <p:nvPr/>
            </p:nvSpPr>
            <p:spPr bwMode="auto">
              <a:xfrm>
                <a:off x="714386" y="4143202"/>
                <a:ext cx="7358257" cy="1616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ES" sz="2000">
                    <a:solidFill>
                      <a:schemeClr val="tx1"/>
                    </a:solidFill>
                    <a:latin typeface="Arial" pitchFamily="34" charset="0"/>
                  </a:rPr>
                  <a:t>Diferencia de potencias iguales</a:t>
                </a:r>
              </a:p>
              <a:p>
                <a:endParaRPr lang="es-ES" sz="2000">
                  <a:solidFill>
                    <a:schemeClr val="tx1"/>
                  </a:solidFill>
                </a:endParaRPr>
              </a:p>
              <a:p>
                <a:pPr algn="ctr"/>
                <a:r>
                  <a:rPr lang="es-ES" sz="2000">
                    <a:solidFill>
                      <a:schemeClr val="tx1"/>
                    </a:solidFill>
                    <a:latin typeface="Arial" pitchFamily="34" charset="0"/>
                  </a:rPr>
                  <a:t>Suma de potencias iguales</a:t>
                </a:r>
              </a:p>
              <a:p>
                <a:endParaRPr lang="es-ES" sz="2000">
                  <a:solidFill>
                    <a:schemeClr val="tx1"/>
                  </a:solidFill>
                </a:endParaRPr>
              </a:p>
              <a:p>
                <a:pPr algn="ctr"/>
                <a:r>
                  <a:rPr lang="es-ES" sz="2000">
                    <a:solidFill>
                      <a:schemeClr val="tx1"/>
                    </a:solidFill>
                    <a:latin typeface="Arial" pitchFamily="34" charset="0"/>
                  </a:rPr>
                  <a:t>Si </a:t>
                </a:r>
                <a:r>
                  <a:rPr lang="es-ES" sz="2000" i="1">
                    <a:solidFill>
                      <a:schemeClr val="tx1"/>
                    </a:solidFill>
                    <a:latin typeface="Arial" pitchFamily="34" charset="0"/>
                  </a:rPr>
                  <a:t>n</a:t>
                </a:r>
                <a:r>
                  <a:rPr lang="es-ES" sz="2000">
                    <a:solidFill>
                      <a:schemeClr val="tx1"/>
                    </a:solidFill>
                    <a:latin typeface="Arial" pitchFamily="34" charset="0"/>
                  </a:rPr>
                  <a:t> es impar</a:t>
                </a:r>
              </a:p>
            </p:txBody>
          </p:sp>
          <p:graphicFrame>
            <p:nvGraphicFramePr>
              <p:cNvPr id="12" name="Object 6"/>
              <p:cNvGraphicFramePr>
                <a:graphicFrameLocks noChangeAspect="1"/>
              </p:cNvGraphicFramePr>
              <p:nvPr/>
            </p:nvGraphicFramePr>
            <p:xfrm>
              <a:off x="2446338" y="4572000"/>
              <a:ext cx="3822700" cy="266700"/>
            </p:xfrm>
            <a:graphic>
              <a:graphicData uri="http://schemas.openxmlformats.org/presentationml/2006/ole">
                <p:oleObj spid="_x0000_s45061" name="Ecuación" r:id="rId9" imgW="3822480" imgH="266400" progId="Equation.3">
                  <p:embed/>
                </p:oleObj>
              </a:graphicData>
            </a:graphic>
          </p:graphicFrame>
          <p:graphicFrame>
            <p:nvGraphicFramePr>
              <p:cNvPr id="13" name="Object 7"/>
              <p:cNvGraphicFramePr>
                <a:graphicFrameLocks noChangeAspect="1"/>
              </p:cNvGraphicFramePr>
              <p:nvPr/>
            </p:nvGraphicFramePr>
            <p:xfrm>
              <a:off x="2476500" y="5143500"/>
              <a:ext cx="3822700" cy="266700"/>
            </p:xfrm>
            <a:graphic>
              <a:graphicData uri="http://schemas.openxmlformats.org/presentationml/2006/ole">
                <p:oleObj spid="_x0000_s45062" name="Ecuación" r:id="rId10" imgW="3822480" imgH="266400" progId="Equation.3">
                  <p:embed/>
                </p:oleObj>
              </a:graphicData>
            </a:graphic>
          </p:graphicFrame>
          <p:cxnSp>
            <p:nvCxnSpPr>
              <p:cNvPr id="45075" name="16 Conector recto"/>
              <p:cNvCxnSpPr>
                <a:cxnSpLocks noChangeShapeType="1"/>
              </p:cNvCxnSpPr>
              <p:nvPr/>
            </p:nvCxnSpPr>
            <p:spPr bwMode="auto">
              <a:xfrm>
                <a:off x="406400" y="2220913"/>
                <a:ext cx="229393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</p:cxnSp>
          <p:cxnSp>
            <p:nvCxnSpPr>
              <p:cNvPr id="45076" name="18 Conector recto"/>
              <p:cNvCxnSpPr>
                <a:cxnSpLocks noChangeShapeType="1"/>
              </p:cNvCxnSpPr>
              <p:nvPr/>
            </p:nvCxnSpPr>
            <p:spPr bwMode="auto">
              <a:xfrm>
                <a:off x="3121025" y="1887538"/>
                <a:ext cx="252571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</p:cxnSp>
          <p:cxnSp>
            <p:nvCxnSpPr>
              <p:cNvPr id="45077" name="20 Conector recto"/>
              <p:cNvCxnSpPr>
                <a:cxnSpLocks noChangeShapeType="1"/>
              </p:cNvCxnSpPr>
              <p:nvPr/>
            </p:nvCxnSpPr>
            <p:spPr bwMode="auto">
              <a:xfrm>
                <a:off x="6053138" y="1916113"/>
                <a:ext cx="2670175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</p:cxnSp>
          <p:sp>
            <p:nvSpPr>
              <p:cNvPr id="45078" name="19 Rectángulo redondeado"/>
              <p:cNvSpPr>
                <a:spLocks noChangeArrowheads="1"/>
              </p:cNvSpPr>
              <p:nvPr/>
            </p:nvSpPr>
            <p:spPr bwMode="auto">
              <a:xfrm>
                <a:off x="304800" y="1494971"/>
                <a:ext cx="2525486" cy="2554515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5079" name="22 Rectángulo redondeado"/>
              <p:cNvSpPr>
                <a:spLocks noChangeArrowheads="1"/>
              </p:cNvSpPr>
              <p:nvPr/>
            </p:nvSpPr>
            <p:spPr bwMode="auto">
              <a:xfrm>
                <a:off x="3004457" y="1494971"/>
                <a:ext cx="2757714" cy="2554515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5080" name="23 Rectángulo redondeado"/>
              <p:cNvSpPr>
                <a:spLocks noChangeArrowheads="1"/>
              </p:cNvSpPr>
              <p:nvPr/>
            </p:nvSpPr>
            <p:spPr bwMode="auto">
              <a:xfrm>
                <a:off x="5950857" y="1494971"/>
                <a:ext cx="2902857" cy="2554515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069" name="24 Rectángulo redondeado"/>
            <p:cNvSpPr>
              <a:spLocks noChangeArrowheads="1"/>
            </p:cNvSpPr>
            <p:nvPr/>
          </p:nvSpPr>
          <p:spPr bwMode="auto">
            <a:xfrm>
              <a:off x="1426" y="2597"/>
              <a:ext cx="2643" cy="1024"/>
            </a:xfrm>
            <a:prstGeom prst="roundRect">
              <a:avLst>
                <a:gd name="adj" fmla="val 23685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45070" name="26 Conector recto"/>
            <p:cNvCxnSpPr>
              <a:cxnSpLocks noChangeShapeType="1"/>
            </p:cNvCxnSpPr>
            <p:nvPr/>
          </p:nvCxnSpPr>
          <p:spPr bwMode="auto">
            <a:xfrm>
              <a:off x="1499" y="2843"/>
              <a:ext cx="251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</p:cxnSp>
      </p:grpSp>
      <p:pic>
        <p:nvPicPr>
          <p:cNvPr id="25" name="Imagen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81416" y="5822066"/>
            <a:ext cx="1504709" cy="8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Line 1"/>
          <p:cNvSpPr>
            <a:spLocks noChangeShapeType="1"/>
          </p:cNvSpPr>
          <p:nvPr/>
        </p:nvSpPr>
        <p:spPr bwMode="auto">
          <a:xfrm>
            <a:off x="142875" y="1135063"/>
            <a:ext cx="8893175" cy="1587"/>
          </a:xfrm>
          <a:prstGeom prst="line">
            <a:avLst/>
          </a:prstGeom>
          <a:noFill/>
          <a:ln w="936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47112" name="Text Box 12"/>
          <p:cNvSpPr txBox="1">
            <a:spLocks noChangeArrowheads="1"/>
          </p:cNvSpPr>
          <p:nvPr/>
        </p:nvSpPr>
        <p:spPr bwMode="auto">
          <a:xfrm>
            <a:off x="611188" y="774700"/>
            <a:ext cx="53689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es-ES" sz="2400" dirty="0">
                <a:solidFill>
                  <a:schemeClr val="tx1"/>
                </a:solidFill>
                <a:latin typeface="Arial" pitchFamily="34" charset="0"/>
              </a:rPr>
              <a:t>FACTORIZACIÓN DE TRINOMIOS</a:t>
            </a:r>
          </a:p>
        </p:txBody>
      </p:sp>
      <p:grpSp>
        <p:nvGrpSpPr>
          <p:cNvPr id="2" name="24 Grupo"/>
          <p:cNvGrpSpPr>
            <a:grpSpLocks/>
          </p:cNvGrpSpPr>
          <p:nvPr/>
        </p:nvGrpSpPr>
        <p:grpSpPr bwMode="auto">
          <a:xfrm>
            <a:off x="373063" y="1639888"/>
            <a:ext cx="8556625" cy="3168650"/>
            <a:chOff x="373063" y="1640114"/>
            <a:chExt cx="8556625" cy="3168423"/>
          </a:xfrm>
        </p:grpSpPr>
        <p:sp>
          <p:nvSpPr>
            <p:cNvPr id="5" name="4 CuadroTexto"/>
            <p:cNvSpPr txBox="1"/>
            <p:nvPr/>
          </p:nvSpPr>
          <p:spPr>
            <a:xfrm>
              <a:off x="373063" y="1643289"/>
              <a:ext cx="2643187" cy="316524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Trinomio cuadrado perfecto</a:t>
              </a:r>
            </a:p>
            <a:p>
              <a:pPr algn="ctr"/>
              <a:endParaRPr lang="es-ES" sz="200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endParaRPr lang="es-ES" sz="2000">
                <a:solidFill>
                  <a:schemeClr val="tx1"/>
                </a:solidFill>
                <a:latin typeface="Calibri" pitchFamily="34" charset="0"/>
              </a:endParaRPr>
            </a:p>
            <a:p>
              <a:endParaRPr lang="es-ES" sz="2000">
                <a:solidFill>
                  <a:schemeClr val="tx1"/>
                </a:solidFill>
                <a:latin typeface="Calibri" pitchFamily="34" charset="0"/>
              </a:endParaRPr>
            </a:p>
            <a:p>
              <a:endParaRPr lang="es-ES" sz="2000">
                <a:solidFill>
                  <a:schemeClr val="tx1"/>
                </a:solidFill>
                <a:latin typeface="Calibri" pitchFamily="34" charset="0"/>
              </a:endParaRPr>
            </a:p>
            <a:p>
              <a:endParaRPr lang="es-ES" sz="2000">
                <a:solidFill>
                  <a:schemeClr val="tx1"/>
                </a:solidFill>
                <a:latin typeface="Calibri" pitchFamily="34" charset="0"/>
              </a:endParaRPr>
            </a:p>
            <a:p>
              <a:endParaRPr lang="es-ES" sz="2000">
                <a:solidFill>
                  <a:schemeClr val="tx1"/>
                </a:solidFill>
                <a:latin typeface="Calibri" pitchFamily="34" charset="0"/>
              </a:endParaRPr>
            </a:p>
            <a:p>
              <a:endParaRPr lang="es-ES" sz="2000">
                <a:solidFill>
                  <a:schemeClr val="tx1"/>
                </a:solidFill>
                <a:latin typeface="Calibri" pitchFamily="34" charset="0"/>
              </a:endParaRPr>
            </a:p>
            <a:p>
              <a:endParaRPr lang="es-ES" sz="20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graphicFrame>
          <p:nvGraphicFramePr>
            <p:cNvPr id="6" name="Object 1"/>
            <p:cNvGraphicFramePr>
              <a:graphicFrameLocks noChangeAspect="1"/>
            </p:cNvGraphicFramePr>
            <p:nvPr/>
          </p:nvGraphicFramePr>
          <p:xfrm>
            <a:off x="571500" y="2387600"/>
            <a:ext cx="1981200" cy="2184400"/>
          </p:xfrm>
          <a:graphic>
            <a:graphicData uri="http://schemas.openxmlformats.org/presentationml/2006/ole">
              <p:oleObj spid="_x0000_s47106" name="Ecuación" r:id="rId4" imgW="1981080" imgH="2184120" progId="Equation.3">
                <p:embed/>
              </p:oleObj>
            </a:graphicData>
          </a:graphic>
        </p:graphicFrame>
        <p:sp>
          <p:nvSpPr>
            <p:cNvPr id="7" name="6 CuadroTexto"/>
            <p:cNvSpPr txBox="1"/>
            <p:nvPr/>
          </p:nvSpPr>
          <p:spPr>
            <a:xfrm>
              <a:off x="3198813" y="1643289"/>
              <a:ext cx="2643187" cy="194613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s-ES" sz="2000" dirty="0">
                  <a:solidFill>
                    <a:schemeClr val="tx1"/>
                  </a:solidFill>
                </a:rPr>
                <a:t>Trinomio de la forma</a:t>
              </a:r>
            </a:p>
            <a:p>
              <a:endParaRPr lang="es-ES" sz="2000" dirty="0">
                <a:solidFill>
                  <a:schemeClr val="tx1"/>
                </a:solidFill>
              </a:endParaRPr>
            </a:p>
            <a:p>
              <a:endParaRPr lang="es-ES" sz="2000" dirty="0">
                <a:solidFill>
                  <a:schemeClr val="tx1"/>
                </a:solidFill>
                <a:latin typeface="Calibri" pitchFamily="34" charset="0"/>
              </a:endParaRPr>
            </a:p>
            <a:p>
              <a:endParaRPr lang="es-ES" sz="2000" dirty="0">
                <a:solidFill>
                  <a:schemeClr val="tx1"/>
                </a:solidFill>
                <a:latin typeface="Calibri" pitchFamily="34" charset="0"/>
              </a:endParaRPr>
            </a:p>
            <a:p>
              <a:endParaRPr lang="es-ES" sz="2000" dirty="0">
                <a:solidFill>
                  <a:schemeClr val="tx1"/>
                </a:solidFill>
                <a:latin typeface="Calibri" pitchFamily="34" charset="0"/>
              </a:endParaRPr>
            </a:p>
            <a:p>
              <a:endParaRPr lang="es-ES" sz="2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3244850" y="2378075"/>
            <a:ext cx="2552700" cy="1193800"/>
          </p:xfrm>
          <a:graphic>
            <a:graphicData uri="http://schemas.openxmlformats.org/presentationml/2006/ole">
              <p:oleObj spid="_x0000_s47107" name="Ecuación" r:id="rId5" imgW="2552400" imgH="1193760" progId="Equation.3">
                <p:embed/>
              </p:oleObj>
            </a:graphicData>
          </a:graphic>
        </p:graphicFrame>
        <p:sp>
          <p:nvSpPr>
            <p:cNvPr id="9" name="8 CuadroTexto"/>
            <p:cNvSpPr txBox="1"/>
            <p:nvPr/>
          </p:nvSpPr>
          <p:spPr>
            <a:xfrm>
              <a:off x="6143625" y="1643289"/>
              <a:ext cx="2786063" cy="2554104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s-ES" sz="2000">
                  <a:solidFill>
                    <a:schemeClr val="tx1"/>
                  </a:solidFill>
                </a:rPr>
                <a:t>Trinomio de la forma</a:t>
              </a:r>
            </a:p>
            <a:p>
              <a:pPr algn="ctr"/>
              <a:endParaRPr lang="es-ES" sz="2000">
                <a:solidFill>
                  <a:schemeClr val="tx1"/>
                </a:solidFill>
              </a:endParaRPr>
            </a:p>
            <a:p>
              <a:endParaRPr lang="es-ES" sz="2000">
                <a:solidFill>
                  <a:schemeClr val="tx1"/>
                </a:solidFill>
                <a:latin typeface="Calibri" pitchFamily="34" charset="0"/>
              </a:endParaRPr>
            </a:p>
            <a:p>
              <a:endParaRPr lang="es-ES" sz="2000">
                <a:solidFill>
                  <a:schemeClr val="tx1"/>
                </a:solidFill>
                <a:latin typeface="Calibri" pitchFamily="34" charset="0"/>
              </a:endParaRPr>
            </a:p>
            <a:p>
              <a:endParaRPr lang="es-ES" sz="2000">
                <a:solidFill>
                  <a:schemeClr val="tx1"/>
                </a:solidFill>
                <a:latin typeface="Calibri" pitchFamily="34" charset="0"/>
              </a:endParaRPr>
            </a:p>
            <a:p>
              <a:endParaRPr lang="es-ES" sz="2000">
                <a:solidFill>
                  <a:schemeClr val="tx1"/>
                </a:solidFill>
                <a:latin typeface="Calibri" pitchFamily="34" charset="0"/>
              </a:endParaRPr>
            </a:p>
            <a:p>
              <a:endParaRPr lang="es-ES" sz="2000">
                <a:solidFill>
                  <a:schemeClr val="tx1"/>
                </a:solidFill>
                <a:latin typeface="Calibri" pitchFamily="34" charset="0"/>
              </a:endParaRPr>
            </a:p>
            <a:p>
              <a:endParaRPr lang="es-ES" sz="20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graphicFrame>
          <p:nvGraphicFramePr>
            <p:cNvPr id="10" name="Object 10"/>
            <p:cNvGraphicFramePr>
              <a:graphicFrameLocks noChangeAspect="1"/>
            </p:cNvGraphicFramePr>
            <p:nvPr/>
          </p:nvGraphicFramePr>
          <p:xfrm>
            <a:off x="6621463" y="2673502"/>
            <a:ext cx="1828800" cy="1168316"/>
          </p:xfrm>
          <a:graphic>
            <a:graphicData uri="http://schemas.openxmlformats.org/presentationml/2006/ole">
              <p:oleObj spid="_x0000_s47108" name="Ecuación" r:id="rId6" imgW="1828800" imgH="1168200" progId="Equation.3">
                <p:embed/>
              </p:oleObj>
            </a:graphicData>
          </a:graphic>
        </p:graphicFrame>
        <p:graphicFrame>
          <p:nvGraphicFramePr>
            <p:cNvPr id="56325" name="Object 7"/>
            <p:cNvGraphicFramePr>
              <a:graphicFrameLocks noChangeAspect="1"/>
            </p:cNvGraphicFramePr>
            <p:nvPr/>
          </p:nvGraphicFramePr>
          <p:xfrm>
            <a:off x="3841750" y="2092325"/>
            <a:ext cx="977900" cy="228600"/>
          </p:xfrm>
          <a:graphic>
            <a:graphicData uri="http://schemas.openxmlformats.org/presentationml/2006/ole">
              <p:oleObj spid="_x0000_s47109" name="Ecuación" r:id="rId7" imgW="977760" imgH="228600" progId="Equation.3">
                <p:embed/>
              </p:oleObj>
            </a:graphicData>
          </a:graphic>
        </p:graphicFrame>
        <p:graphicFrame>
          <p:nvGraphicFramePr>
            <p:cNvPr id="56326" name="Object 9"/>
            <p:cNvGraphicFramePr>
              <a:graphicFrameLocks noChangeAspect="1"/>
            </p:cNvGraphicFramePr>
            <p:nvPr/>
          </p:nvGraphicFramePr>
          <p:xfrm>
            <a:off x="6996113" y="2092325"/>
            <a:ext cx="1079500" cy="228600"/>
          </p:xfrm>
          <a:graphic>
            <a:graphicData uri="http://schemas.openxmlformats.org/presentationml/2006/ole">
              <p:oleObj spid="_x0000_s47110" name="Ecuación" r:id="rId8" imgW="1079280" imgH="228600" progId="Equation.3">
                <p:embed/>
              </p:oleObj>
            </a:graphicData>
          </a:graphic>
        </p:graphicFrame>
        <p:cxnSp>
          <p:nvCxnSpPr>
            <p:cNvPr id="47119" name="15 Conector recto"/>
            <p:cNvCxnSpPr>
              <a:cxnSpLocks noChangeShapeType="1"/>
            </p:cNvCxnSpPr>
            <p:nvPr/>
          </p:nvCxnSpPr>
          <p:spPr bwMode="auto">
            <a:xfrm>
              <a:off x="508681" y="2336800"/>
              <a:ext cx="239395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47120" name="17 Conector recto"/>
            <p:cNvCxnSpPr>
              <a:cxnSpLocks noChangeShapeType="1"/>
            </p:cNvCxnSpPr>
            <p:nvPr/>
          </p:nvCxnSpPr>
          <p:spPr bwMode="auto">
            <a:xfrm>
              <a:off x="3309938" y="2046288"/>
              <a:ext cx="24225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47121" name="21 Conector recto"/>
            <p:cNvCxnSpPr>
              <a:cxnSpLocks noChangeShapeType="1"/>
            </p:cNvCxnSpPr>
            <p:nvPr/>
          </p:nvCxnSpPr>
          <p:spPr bwMode="auto">
            <a:xfrm>
              <a:off x="6256338" y="2003425"/>
              <a:ext cx="2554287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</p:cxnSp>
        <p:sp>
          <p:nvSpPr>
            <p:cNvPr id="47122" name="18 Rectángulo redondeado"/>
            <p:cNvSpPr>
              <a:spLocks noChangeArrowheads="1"/>
            </p:cNvSpPr>
            <p:nvPr/>
          </p:nvSpPr>
          <p:spPr bwMode="auto">
            <a:xfrm>
              <a:off x="377371" y="1640114"/>
              <a:ext cx="2641600" cy="31496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7123" name="19 Rectángulo redondeado"/>
            <p:cNvSpPr>
              <a:spLocks noChangeArrowheads="1"/>
            </p:cNvSpPr>
            <p:nvPr/>
          </p:nvSpPr>
          <p:spPr bwMode="auto">
            <a:xfrm>
              <a:off x="3193143" y="1640114"/>
              <a:ext cx="2656114" cy="194491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7124" name="20 Rectángulo redondeado"/>
            <p:cNvSpPr>
              <a:spLocks noChangeArrowheads="1"/>
            </p:cNvSpPr>
            <p:nvPr/>
          </p:nvSpPr>
          <p:spPr bwMode="auto">
            <a:xfrm>
              <a:off x="6154057" y="1640114"/>
              <a:ext cx="2772229" cy="255451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chemeClr val="tx1"/>
                </a:solidFill>
              </a:endParaRPr>
            </a:p>
          </p:txBody>
        </p:sp>
      </p:grpSp>
      <p:pic>
        <p:nvPicPr>
          <p:cNvPr id="47114" name="Picture 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1913" y="6173788"/>
            <a:ext cx="1047750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15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97613" y="6172200"/>
            <a:ext cx="1057275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" name="Imagen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81416" y="5822066"/>
            <a:ext cx="1504709" cy="8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9160" name="9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00397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61" name="Text Box 12"/>
            <p:cNvSpPr txBox="1">
              <a:spLocks noChangeArrowheads="1"/>
            </p:cNvSpPr>
            <p:nvPr/>
          </p:nvSpPr>
          <p:spPr bwMode="auto">
            <a:xfrm>
              <a:off x="611188" y="295275"/>
              <a:ext cx="6442755" cy="4638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sz="2400" b="1">
                  <a:latin typeface="Arial" pitchFamily="34" charset="0"/>
                  <a:cs typeface="Arial" pitchFamily="34" charset="0"/>
                </a:rPr>
                <a:t>APLICACIONES DE LA FACTORIZACIÓN</a:t>
              </a:r>
            </a:p>
          </p:txBody>
        </p:sp>
        <p:pic>
          <p:nvPicPr>
            <p:cNvPr id="4916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138" y="973138"/>
              <a:ext cx="8669337" cy="5122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155" name="12 Grupo"/>
          <p:cNvGrpSpPr>
            <a:grpSpLocks/>
          </p:cNvGrpSpPr>
          <p:nvPr/>
        </p:nvGrpSpPr>
        <p:grpSpPr bwMode="auto">
          <a:xfrm>
            <a:off x="142875" y="6440488"/>
            <a:ext cx="723900" cy="292100"/>
            <a:chOff x="863373" y="6267450"/>
            <a:chExt cx="723900" cy="280755"/>
          </a:xfrm>
        </p:grpSpPr>
        <p:sp>
          <p:nvSpPr>
            <p:cNvPr id="49158" name="13 Rectángulo redondeado"/>
            <p:cNvSpPr>
              <a:spLocks noChangeArrowheads="1"/>
            </p:cNvSpPr>
            <p:nvPr/>
          </p:nvSpPr>
          <p:spPr bwMode="auto">
            <a:xfrm>
              <a:off x="922111" y="6276605"/>
              <a:ext cx="654050" cy="248712"/>
            </a:xfrm>
            <a:prstGeom prst="roundRect">
              <a:avLst>
                <a:gd name="adj" fmla="val 43588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59" name="14 Rectángulo"/>
            <p:cNvSpPr>
              <a:spLocks noChangeArrowheads="1"/>
            </p:cNvSpPr>
            <p:nvPr/>
          </p:nvSpPr>
          <p:spPr bwMode="auto">
            <a:xfrm>
              <a:off x="863373" y="6267450"/>
              <a:ext cx="723900" cy="280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300" b="1">
                  <a:solidFill>
                    <a:schemeClr val="tx1"/>
                  </a:solidFill>
                  <a:latin typeface="Arial Rounded MT Bold" pitchFamily="34" charset="0"/>
                </a:rPr>
                <a:t>SALIR</a:t>
              </a:r>
            </a:p>
          </p:txBody>
        </p:sp>
      </p:grpSp>
      <p:pic>
        <p:nvPicPr>
          <p:cNvPr id="49156" name="Picture 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1913" y="6443663"/>
            <a:ext cx="1047750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9157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7613" y="6442075"/>
            <a:ext cx="1057275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0 Grupo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1208" name="9 Rectángulo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E271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pic>
          <p:nvPicPr>
            <p:cNvPr id="5120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1357" t="2142" r="1868" b="1932"/>
            <a:stretch>
              <a:fillRect/>
            </a:stretch>
          </p:blipFill>
          <p:spPr bwMode="auto">
            <a:xfrm>
              <a:off x="406400" y="493486"/>
              <a:ext cx="8273143" cy="5820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203" name="12 Grupo"/>
          <p:cNvGrpSpPr>
            <a:grpSpLocks/>
          </p:cNvGrpSpPr>
          <p:nvPr/>
        </p:nvGrpSpPr>
        <p:grpSpPr bwMode="auto">
          <a:xfrm>
            <a:off x="142875" y="6440488"/>
            <a:ext cx="723900" cy="292100"/>
            <a:chOff x="863373" y="6267450"/>
            <a:chExt cx="723900" cy="280755"/>
          </a:xfrm>
        </p:grpSpPr>
        <p:sp>
          <p:nvSpPr>
            <p:cNvPr id="51206" name="12 Rectángulo redondeado"/>
            <p:cNvSpPr>
              <a:spLocks noChangeArrowheads="1"/>
            </p:cNvSpPr>
            <p:nvPr/>
          </p:nvSpPr>
          <p:spPr bwMode="auto">
            <a:xfrm>
              <a:off x="922111" y="6276605"/>
              <a:ext cx="654050" cy="248712"/>
            </a:xfrm>
            <a:prstGeom prst="roundRect">
              <a:avLst>
                <a:gd name="adj" fmla="val 43588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207" name="14 Rectángulo"/>
            <p:cNvSpPr>
              <a:spLocks noChangeArrowheads="1"/>
            </p:cNvSpPr>
            <p:nvPr/>
          </p:nvSpPr>
          <p:spPr bwMode="auto">
            <a:xfrm>
              <a:off x="863373" y="6267450"/>
              <a:ext cx="723900" cy="280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300" b="1">
                  <a:solidFill>
                    <a:schemeClr val="tx1"/>
                  </a:solidFill>
                  <a:latin typeface="Arial Rounded MT Bold" pitchFamily="34" charset="0"/>
                </a:rPr>
                <a:t>SALIR</a:t>
              </a:r>
            </a:p>
          </p:txBody>
        </p:sp>
      </p:grpSp>
      <p:pic>
        <p:nvPicPr>
          <p:cNvPr id="51204" name="Picture 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1913" y="6443663"/>
            <a:ext cx="1047750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05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7613" y="6442075"/>
            <a:ext cx="1057275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8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CB11"/>
              </a:clrFrom>
              <a:clrTo>
                <a:srgbClr val="FECB11">
                  <a:alpha val="0"/>
                </a:srgbClr>
              </a:clrTo>
            </a:clrChange>
          </a:blip>
          <a:srcRect l="1457" t="1135" r="1823" b="1707"/>
          <a:stretch>
            <a:fillRect/>
          </a:stretch>
        </p:blipFill>
        <p:spPr bwMode="auto">
          <a:xfrm>
            <a:off x="2032000" y="609600"/>
            <a:ext cx="5703888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2" name="12 Grupo"/>
          <p:cNvGrpSpPr>
            <a:grpSpLocks/>
          </p:cNvGrpSpPr>
          <p:nvPr/>
        </p:nvGrpSpPr>
        <p:grpSpPr bwMode="auto">
          <a:xfrm>
            <a:off x="142875" y="6440488"/>
            <a:ext cx="723900" cy="292100"/>
            <a:chOff x="863373" y="6267450"/>
            <a:chExt cx="723900" cy="280755"/>
          </a:xfrm>
        </p:grpSpPr>
        <p:sp>
          <p:nvSpPr>
            <p:cNvPr id="53254" name="14 Rectángulo redondeado"/>
            <p:cNvSpPr>
              <a:spLocks noChangeArrowheads="1"/>
            </p:cNvSpPr>
            <p:nvPr/>
          </p:nvSpPr>
          <p:spPr bwMode="auto">
            <a:xfrm>
              <a:off x="922111" y="6276605"/>
              <a:ext cx="654050" cy="248712"/>
            </a:xfrm>
            <a:prstGeom prst="roundRect">
              <a:avLst>
                <a:gd name="adj" fmla="val 43588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3255" name="14 Rectángulo"/>
            <p:cNvSpPr>
              <a:spLocks noChangeArrowheads="1"/>
            </p:cNvSpPr>
            <p:nvPr/>
          </p:nvSpPr>
          <p:spPr bwMode="auto">
            <a:xfrm>
              <a:off x="863373" y="6267450"/>
              <a:ext cx="723900" cy="280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300" b="1">
                  <a:solidFill>
                    <a:schemeClr val="tx1"/>
                  </a:solidFill>
                  <a:latin typeface="Arial Rounded MT Bold" pitchFamily="34" charset="0"/>
                </a:rPr>
                <a:t>SALIR</a:t>
              </a:r>
            </a:p>
          </p:txBody>
        </p:sp>
      </p:grpSp>
      <p:pic>
        <p:nvPicPr>
          <p:cNvPr id="53253" name="Picture 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9513" y="6443663"/>
            <a:ext cx="1047750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Ejercicios resueltos</a:t>
            </a:r>
          </a:p>
        </p:txBody>
      </p:sp>
      <p:sp>
        <p:nvSpPr>
          <p:cNvPr id="148483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endParaRPr lang="en-US" dirty="0" smtClean="0"/>
          </a:p>
          <a:p>
            <a:pPr marL="0" indent="0" algn="ctr" eaLnBrk="1" hangingPunct="1">
              <a:buNone/>
            </a:pPr>
            <a:endParaRPr lang="en-US" dirty="0" smtClean="0"/>
          </a:p>
          <a:p>
            <a:pPr marL="0" indent="0" algn="ctr" eaLnBrk="1" hangingPunct="1">
              <a:buNone/>
            </a:pPr>
            <a:r>
              <a:rPr lang="en-US" dirty="0" smtClean="0"/>
              <a:t>FACTORIZACIÓN Y SIMPLIFICACIÓN DE FRACCIONES ALGEBRAICAS</a:t>
            </a:r>
            <a:endParaRPr lang="en-US" dirty="0" smtClean="0"/>
          </a:p>
        </p:txBody>
      </p:sp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1416" y="5822066"/>
            <a:ext cx="1504709" cy="8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977" y="1035844"/>
            <a:ext cx="1645295" cy="1151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039" y="1107281"/>
            <a:ext cx="2607469" cy="10894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63" name="Line 3"/>
          <p:cNvSpPr>
            <a:spLocks noChangeShapeType="1"/>
          </p:cNvSpPr>
          <p:nvPr/>
        </p:nvSpPr>
        <p:spPr bwMode="auto">
          <a:xfrm rot="10800000" flipH="1">
            <a:off x="3178969" y="1223367"/>
            <a:ext cx="1134070" cy="303609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rot="10800000" flipH="1">
            <a:off x="2616399" y="1803797"/>
            <a:ext cx="1134070" cy="303609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5945" y="1375172"/>
            <a:ext cx="1184300" cy="4933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543596"/>
            <a:ext cx="3741539" cy="5636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0536" name="Rectangle 7"/>
          <p:cNvSpPr>
            <a:spLocks/>
          </p:cNvSpPr>
          <p:nvPr/>
        </p:nvSpPr>
        <p:spPr bwMode="auto">
          <a:xfrm>
            <a:off x="386104" y="275496"/>
            <a:ext cx="90088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Ejercicio</a:t>
            </a:r>
            <a:r>
              <a:rPr lang="en-US" dirty="0">
                <a:solidFill>
                  <a:srgbClr val="000000"/>
                </a:solidFill>
              </a:rPr>
              <a:t> 1</a:t>
            </a:r>
          </a:p>
        </p:txBody>
      </p:sp>
      <p:pic>
        <p:nvPicPr>
          <p:cNvPr id="9" name="Imagen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1416" y="5822066"/>
            <a:ext cx="1504709" cy="8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976" y="1035844"/>
            <a:ext cx="1452191" cy="10894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3985" y="1034728"/>
            <a:ext cx="3597548" cy="11563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 rot="10800000" flipH="1">
            <a:off x="3437930" y="1232297"/>
            <a:ext cx="1134070" cy="303609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2649" y="1285875"/>
            <a:ext cx="2138660" cy="5915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5601" y="401836"/>
            <a:ext cx="4697016" cy="5625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4822" y="1035844"/>
            <a:ext cx="1618506" cy="10894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 rot="10800000" flipH="1">
            <a:off x="4304110" y="1812727"/>
            <a:ext cx="1134070" cy="303609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750344" y="2759273"/>
            <a:ext cx="1617390" cy="1089422"/>
            <a:chOff x="0" y="0"/>
            <a:chExt cx="1449" cy="976"/>
          </a:xfrm>
        </p:grpSpPr>
        <p:pic>
          <p:nvPicPr>
            <p:cNvPr id="151566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1449" cy="9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51567" name="Line 10"/>
            <p:cNvSpPr>
              <a:spLocks noChangeShapeType="1"/>
            </p:cNvSpPr>
            <p:nvPr/>
          </p:nvSpPr>
          <p:spPr bwMode="auto">
            <a:xfrm rot="10800000" flipH="1">
              <a:off x="224" y="87"/>
              <a:ext cx="264" cy="137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51568" name="Line 11"/>
            <p:cNvSpPr>
              <a:spLocks noChangeShapeType="1"/>
            </p:cNvSpPr>
            <p:nvPr/>
          </p:nvSpPr>
          <p:spPr bwMode="auto">
            <a:xfrm rot="10800000" flipH="1">
              <a:off x="176" y="752"/>
              <a:ext cx="264" cy="136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51569" name="Line 12"/>
            <p:cNvSpPr>
              <a:spLocks noChangeShapeType="1"/>
            </p:cNvSpPr>
            <p:nvPr/>
          </p:nvSpPr>
          <p:spPr bwMode="auto">
            <a:xfrm rot="10800000" flipH="1">
              <a:off x="864" y="87"/>
              <a:ext cx="264" cy="137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51570" name="Line 13"/>
            <p:cNvSpPr>
              <a:spLocks noChangeShapeType="1"/>
            </p:cNvSpPr>
            <p:nvPr/>
          </p:nvSpPr>
          <p:spPr bwMode="auto">
            <a:xfrm rot="10800000" flipH="1">
              <a:off x="720" y="680"/>
              <a:ext cx="264" cy="136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00063" y="2589610"/>
            <a:ext cx="2187773" cy="1418704"/>
            <a:chOff x="0" y="0"/>
            <a:chExt cx="1960" cy="1271"/>
          </a:xfrm>
        </p:grpSpPr>
        <p:sp>
          <p:nvSpPr>
            <p:cNvPr id="151564" name="AutoShape 15"/>
            <p:cNvSpPr>
              <a:spLocks/>
            </p:cNvSpPr>
            <p:nvPr/>
          </p:nvSpPr>
          <p:spPr bwMode="auto">
            <a:xfrm>
              <a:off x="0" y="0"/>
              <a:ext cx="1960" cy="1271"/>
            </a:xfrm>
            <a:prstGeom prst="rightArrow">
              <a:avLst>
                <a:gd name="adj1" fmla="val 67296"/>
                <a:gd name="adj2" fmla="val 32106"/>
              </a:avLst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_tradnl"/>
            </a:p>
          </p:txBody>
        </p:sp>
        <p:sp>
          <p:nvSpPr>
            <p:cNvPr id="151565" name="Rectangle 16"/>
            <p:cNvSpPr>
              <a:spLocks/>
            </p:cNvSpPr>
            <p:nvPr/>
          </p:nvSpPr>
          <p:spPr bwMode="auto">
            <a:xfrm>
              <a:off x="100" y="186"/>
              <a:ext cx="1448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300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¡NUNCA SE PUEDE SIMPLIFICAR MIENTRAS HAYA SUMAS O RESTAS! </a:t>
              </a:r>
            </a:p>
          </p:txBody>
        </p:sp>
      </p:grpSp>
      <p:sp>
        <p:nvSpPr>
          <p:cNvPr id="151563" name="Rectangle 17"/>
          <p:cNvSpPr>
            <a:spLocks/>
          </p:cNvSpPr>
          <p:nvPr/>
        </p:nvSpPr>
        <p:spPr bwMode="auto">
          <a:xfrm>
            <a:off x="392801" y="275496"/>
            <a:ext cx="90088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Ejercicio</a:t>
            </a:r>
            <a:r>
              <a:rPr lang="en-US" dirty="0">
                <a:solidFill>
                  <a:srgbClr val="000000"/>
                </a:solidFill>
              </a:rPr>
              <a:t> 2</a:t>
            </a:r>
          </a:p>
        </p:txBody>
      </p:sp>
      <p:pic>
        <p:nvPicPr>
          <p:cNvPr id="19" name="Imagen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81416" y="5822066"/>
            <a:ext cx="1504709" cy="8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977" y="1035844"/>
            <a:ext cx="1649760" cy="10894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367" y="1034728"/>
            <a:ext cx="3565178" cy="11563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11" name="Line 3"/>
          <p:cNvSpPr>
            <a:spLocks noChangeShapeType="1"/>
          </p:cNvSpPr>
          <p:nvPr/>
        </p:nvSpPr>
        <p:spPr bwMode="auto">
          <a:xfrm rot="10800000" flipH="1">
            <a:off x="3536156" y="1232297"/>
            <a:ext cx="1134070" cy="303609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4086" y="1285875"/>
            <a:ext cx="2106290" cy="5915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5602" y="401836"/>
            <a:ext cx="4724921" cy="5625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5602" y="1034728"/>
            <a:ext cx="1583904" cy="10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15" name="Line 7"/>
          <p:cNvSpPr>
            <a:spLocks noChangeShapeType="1"/>
          </p:cNvSpPr>
          <p:nvPr/>
        </p:nvSpPr>
        <p:spPr bwMode="auto">
          <a:xfrm rot="10800000" flipH="1">
            <a:off x="4536281" y="1785938"/>
            <a:ext cx="1134070" cy="303609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750344" y="2759273"/>
            <a:ext cx="1583904" cy="1089422"/>
            <a:chOff x="0" y="0"/>
            <a:chExt cx="1419" cy="976"/>
          </a:xfrm>
        </p:grpSpPr>
        <p:pic>
          <p:nvPicPr>
            <p:cNvPr id="152590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1419" cy="9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52591" name="Line 10"/>
            <p:cNvSpPr>
              <a:spLocks noChangeShapeType="1"/>
            </p:cNvSpPr>
            <p:nvPr/>
          </p:nvSpPr>
          <p:spPr bwMode="auto">
            <a:xfrm rot="10800000" flipH="1">
              <a:off x="224" y="87"/>
              <a:ext cx="264" cy="137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52592" name="Line 11"/>
            <p:cNvSpPr>
              <a:spLocks noChangeShapeType="1"/>
            </p:cNvSpPr>
            <p:nvPr/>
          </p:nvSpPr>
          <p:spPr bwMode="auto">
            <a:xfrm rot="10800000" flipH="1">
              <a:off x="176" y="752"/>
              <a:ext cx="264" cy="136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52593" name="Line 12"/>
            <p:cNvSpPr>
              <a:spLocks noChangeShapeType="1"/>
            </p:cNvSpPr>
            <p:nvPr/>
          </p:nvSpPr>
          <p:spPr bwMode="auto">
            <a:xfrm rot="10800000" flipH="1">
              <a:off x="864" y="87"/>
              <a:ext cx="264" cy="137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52594" name="Line 13"/>
            <p:cNvSpPr>
              <a:spLocks noChangeShapeType="1"/>
            </p:cNvSpPr>
            <p:nvPr/>
          </p:nvSpPr>
          <p:spPr bwMode="auto">
            <a:xfrm rot="10800000" flipH="1">
              <a:off x="720" y="680"/>
              <a:ext cx="264" cy="136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00063" y="2589610"/>
            <a:ext cx="2187773" cy="1418704"/>
            <a:chOff x="0" y="0"/>
            <a:chExt cx="1960" cy="1271"/>
          </a:xfrm>
        </p:grpSpPr>
        <p:sp>
          <p:nvSpPr>
            <p:cNvPr id="152588" name="AutoShape 15"/>
            <p:cNvSpPr>
              <a:spLocks/>
            </p:cNvSpPr>
            <p:nvPr/>
          </p:nvSpPr>
          <p:spPr bwMode="auto">
            <a:xfrm>
              <a:off x="0" y="0"/>
              <a:ext cx="1960" cy="1271"/>
            </a:xfrm>
            <a:prstGeom prst="rightArrow">
              <a:avLst>
                <a:gd name="adj1" fmla="val 67296"/>
                <a:gd name="adj2" fmla="val 32106"/>
              </a:avLst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_tradnl"/>
            </a:p>
          </p:txBody>
        </p:sp>
        <p:sp>
          <p:nvSpPr>
            <p:cNvPr id="152589" name="Rectangle 16"/>
            <p:cNvSpPr>
              <a:spLocks/>
            </p:cNvSpPr>
            <p:nvPr/>
          </p:nvSpPr>
          <p:spPr bwMode="auto">
            <a:xfrm>
              <a:off x="100" y="186"/>
              <a:ext cx="1448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300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¡NUNCA SE PUEDE SIMPLIFICAR MIENTRAS HAYA SUMAS O RESTAS! </a:t>
              </a:r>
            </a:p>
          </p:txBody>
        </p:sp>
      </p:grpSp>
      <p:sp>
        <p:nvSpPr>
          <p:cNvPr id="152587" name="Rectangle 17"/>
          <p:cNvSpPr>
            <a:spLocks/>
          </p:cNvSpPr>
          <p:nvPr/>
        </p:nvSpPr>
        <p:spPr bwMode="auto">
          <a:xfrm>
            <a:off x="388336" y="275496"/>
            <a:ext cx="90088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Ejercicio</a:t>
            </a:r>
            <a:r>
              <a:rPr lang="en-US" dirty="0">
                <a:solidFill>
                  <a:srgbClr val="000000"/>
                </a:solidFill>
              </a:rPr>
              <a:t> 3</a:t>
            </a:r>
          </a:p>
        </p:txBody>
      </p:sp>
      <p:pic>
        <p:nvPicPr>
          <p:cNvPr id="19" name="Imagen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81416" y="5822066"/>
            <a:ext cx="1504709" cy="8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977" y="1034728"/>
            <a:ext cx="2277070" cy="10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7844" y="1034728"/>
            <a:ext cx="1715617" cy="11563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435" name="Line 3"/>
          <p:cNvSpPr>
            <a:spLocks noChangeShapeType="1"/>
          </p:cNvSpPr>
          <p:nvPr/>
        </p:nvSpPr>
        <p:spPr bwMode="auto">
          <a:xfrm rot="10800000" flipH="1">
            <a:off x="6652617" y="1169789"/>
            <a:ext cx="312539" cy="98227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2344" y="1366243"/>
            <a:ext cx="1151930" cy="4933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0344" y="500063"/>
            <a:ext cx="3495973" cy="5357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438" name="Line 6"/>
          <p:cNvSpPr>
            <a:spLocks noChangeShapeType="1"/>
          </p:cNvSpPr>
          <p:nvPr/>
        </p:nvSpPr>
        <p:spPr bwMode="auto">
          <a:xfrm rot="10800000" flipH="1">
            <a:off x="5679281" y="1812727"/>
            <a:ext cx="1134070" cy="303609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50344" y="2759273"/>
            <a:ext cx="2111871" cy="1089422"/>
            <a:chOff x="0" y="0"/>
            <a:chExt cx="1892" cy="976"/>
          </a:xfrm>
        </p:grpSpPr>
        <p:pic>
          <p:nvPicPr>
            <p:cNvPr id="153614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1892" cy="9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53615" name="Line 9"/>
            <p:cNvSpPr>
              <a:spLocks noChangeShapeType="1"/>
            </p:cNvSpPr>
            <p:nvPr/>
          </p:nvSpPr>
          <p:spPr bwMode="auto">
            <a:xfrm rot="10800000" flipH="1">
              <a:off x="224" y="87"/>
              <a:ext cx="264" cy="137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53616" name="Line 10"/>
            <p:cNvSpPr>
              <a:spLocks noChangeShapeType="1"/>
            </p:cNvSpPr>
            <p:nvPr/>
          </p:nvSpPr>
          <p:spPr bwMode="auto">
            <a:xfrm rot="10800000" flipH="1">
              <a:off x="456" y="752"/>
              <a:ext cx="264" cy="136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53617" name="Line 11"/>
            <p:cNvSpPr>
              <a:spLocks noChangeShapeType="1"/>
            </p:cNvSpPr>
            <p:nvPr/>
          </p:nvSpPr>
          <p:spPr bwMode="auto">
            <a:xfrm rot="10800000" flipH="1">
              <a:off x="1416" y="232"/>
              <a:ext cx="264" cy="136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53618" name="Line 12"/>
            <p:cNvSpPr>
              <a:spLocks noChangeShapeType="1"/>
            </p:cNvSpPr>
            <p:nvPr/>
          </p:nvSpPr>
          <p:spPr bwMode="auto">
            <a:xfrm rot="10800000" flipH="1">
              <a:off x="1032" y="752"/>
              <a:ext cx="264" cy="136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00063" y="2589610"/>
            <a:ext cx="2187773" cy="1418704"/>
            <a:chOff x="0" y="0"/>
            <a:chExt cx="1960" cy="1271"/>
          </a:xfrm>
        </p:grpSpPr>
        <p:sp>
          <p:nvSpPr>
            <p:cNvPr id="153612" name="AutoShape 14"/>
            <p:cNvSpPr>
              <a:spLocks/>
            </p:cNvSpPr>
            <p:nvPr/>
          </p:nvSpPr>
          <p:spPr bwMode="auto">
            <a:xfrm>
              <a:off x="0" y="0"/>
              <a:ext cx="1960" cy="1271"/>
            </a:xfrm>
            <a:prstGeom prst="rightArrow">
              <a:avLst>
                <a:gd name="adj1" fmla="val 67296"/>
                <a:gd name="adj2" fmla="val 32106"/>
              </a:avLst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_tradnl"/>
            </a:p>
          </p:txBody>
        </p:sp>
        <p:sp>
          <p:nvSpPr>
            <p:cNvPr id="153613" name="Rectangle 15"/>
            <p:cNvSpPr>
              <a:spLocks/>
            </p:cNvSpPr>
            <p:nvPr/>
          </p:nvSpPr>
          <p:spPr bwMode="auto">
            <a:xfrm>
              <a:off x="100" y="186"/>
              <a:ext cx="1448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300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¡NUNCA SE PUEDE SIMPLIFICAR MIENTRAS HAYA SUMAS O RESTAS! </a:t>
              </a:r>
            </a:p>
          </p:txBody>
        </p:sp>
      </p:grpSp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8539" y="1034728"/>
            <a:ext cx="3003724" cy="11563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611" name="Rectangle 17"/>
          <p:cNvSpPr>
            <a:spLocks/>
          </p:cNvSpPr>
          <p:nvPr/>
        </p:nvSpPr>
        <p:spPr bwMode="auto">
          <a:xfrm>
            <a:off x="402846" y="275496"/>
            <a:ext cx="90088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Ejercicio</a:t>
            </a:r>
            <a:r>
              <a:rPr lang="en-US" dirty="0">
                <a:solidFill>
                  <a:srgbClr val="000000"/>
                </a:solidFill>
              </a:rPr>
              <a:t> 4</a:t>
            </a:r>
          </a:p>
        </p:txBody>
      </p:sp>
      <p:pic>
        <p:nvPicPr>
          <p:cNvPr id="19" name="Imagen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81416" y="5822066"/>
            <a:ext cx="1504709" cy="8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1"/>
          <p:cNvSpPr>
            <a:spLocks noChangeShapeType="1"/>
          </p:cNvSpPr>
          <p:nvPr/>
        </p:nvSpPr>
        <p:spPr bwMode="auto">
          <a:xfrm>
            <a:off x="142875" y="909638"/>
            <a:ext cx="8893175" cy="1587"/>
          </a:xfrm>
          <a:prstGeom prst="line">
            <a:avLst/>
          </a:prstGeom>
          <a:noFill/>
          <a:ln w="936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611188" y="542925"/>
            <a:ext cx="5368925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43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O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FACTORIZACIÓN</a:t>
            </a:r>
          </a:p>
        </p:txBody>
      </p:sp>
      <p:pic>
        <p:nvPicPr>
          <p:cNvPr id="28676" name="Picture 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1913" y="6173788"/>
            <a:ext cx="1047750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7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7613" y="6172200"/>
            <a:ext cx="1057275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2925" y="1306513"/>
            <a:ext cx="8601075" cy="4379912"/>
            <a:chOff x="342" y="823"/>
            <a:chExt cx="5418" cy="2759"/>
          </a:xfrm>
        </p:grpSpPr>
        <p:pic>
          <p:nvPicPr>
            <p:cNvPr id="28679" name="11 Imagen" descr="il. Factorización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57" y="823"/>
              <a:ext cx="3803" cy="2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0" name="Text Box 11"/>
            <p:cNvSpPr txBox="1">
              <a:spLocks noChangeArrowheads="1"/>
            </p:cNvSpPr>
            <p:nvPr/>
          </p:nvSpPr>
          <p:spPr bwMode="auto">
            <a:xfrm>
              <a:off x="342" y="1078"/>
              <a:ext cx="1639" cy="19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s-CO" sz="1800" dirty="0">
                  <a:solidFill>
                    <a:schemeClr val="tx1"/>
                  </a:solidFill>
                  <a:latin typeface="Arial" pitchFamily="34" charset="0"/>
                </a:rPr>
                <a:t>Tanto el álgebra como la aritmética proponen procesos operativos que facilitan el manejo de la información. </a:t>
              </a:r>
              <a:br>
                <a:rPr lang="es-CO" sz="1800" dirty="0">
                  <a:solidFill>
                    <a:schemeClr val="tx1"/>
                  </a:solidFill>
                  <a:latin typeface="Arial" pitchFamily="34" charset="0"/>
                </a:rPr>
              </a:br>
              <a:r>
                <a:rPr lang="es-CO" sz="1800" dirty="0">
                  <a:solidFill>
                    <a:schemeClr val="tx1"/>
                  </a:solidFill>
                  <a:latin typeface="Arial" pitchFamily="34" charset="0"/>
                </a:rPr>
                <a:t>En este caso, </a:t>
              </a:r>
              <a:br>
                <a:rPr lang="es-CO" sz="1800" dirty="0">
                  <a:solidFill>
                    <a:schemeClr val="tx1"/>
                  </a:solidFill>
                  <a:latin typeface="Arial" pitchFamily="34" charset="0"/>
                </a:rPr>
              </a:br>
              <a:r>
                <a:rPr lang="es-CO" sz="1800" dirty="0">
                  <a:solidFill>
                    <a:schemeClr val="tx1"/>
                  </a:solidFill>
                  <a:latin typeface="Arial" pitchFamily="34" charset="0"/>
                </a:rPr>
                <a:t>la </a:t>
              </a:r>
              <a:r>
                <a:rPr lang="es-CO" sz="1800" b="1" dirty="0">
                  <a:solidFill>
                    <a:schemeClr val="tx1"/>
                  </a:solidFill>
                  <a:latin typeface="Arial" pitchFamily="34" charset="0"/>
                </a:rPr>
                <a:t>factorización</a:t>
              </a:r>
              <a:r>
                <a:rPr lang="es-CO" sz="1800" dirty="0">
                  <a:solidFill>
                    <a:schemeClr val="tx1"/>
                  </a:solidFill>
                  <a:latin typeface="Arial" pitchFamily="34" charset="0"/>
                </a:rPr>
                <a:t> sirve para transformar expresiones algebraicas </a:t>
              </a:r>
              <a:br>
                <a:rPr lang="es-CO" sz="1800" dirty="0">
                  <a:solidFill>
                    <a:schemeClr val="tx1"/>
                  </a:solidFill>
                  <a:latin typeface="Arial" pitchFamily="34" charset="0"/>
                </a:rPr>
              </a:br>
              <a:r>
                <a:rPr lang="es-CO" sz="1800" dirty="0">
                  <a:solidFill>
                    <a:schemeClr val="tx1"/>
                  </a:solidFill>
                  <a:latin typeface="Arial" pitchFamily="34" charset="0"/>
                </a:rPr>
                <a:t>en factores.</a:t>
              </a:r>
              <a:endParaRPr lang="es-ES" sz="1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pic>
        <p:nvPicPr>
          <p:cNvPr id="9" name="Imagen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1416" y="5822066"/>
            <a:ext cx="1504709" cy="8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977" y="1034728"/>
            <a:ext cx="2046015" cy="11563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937618"/>
            <a:ext cx="2111871" cy="12535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483" name="Line 3"/>
          <p:cNvSpPr>
            <a:spLocks noChangeShapeType="1"/>
          </p:cNvSpPr>
          <p:nvPr/>
        </p:nvSpPr>
        <p:spPr bwMode="auto">
          <a:xfrm rot="10800000" flipH="1">
            <a:off x="2502545" y="1132955"/>
            <a:ext cx="1622971" cy="340444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5602" y="401836"/>
            <a:ext cx="3177853" cy="5904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485" name="Line 5"/>
          <p:cNvSpPr>
            <a:spLocks noChangeShapeType="1"/>
          </p:cNvSpPr>
          <p:nvPr/>
        </p:nvSpPr>
        <p:spPr bwMode="auto">
          <a:xfrm rot="10800000" flipH="1">
            <a:off x="2741414" y="1768078"/>
            <a:ext cx="1446609" cy="410766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50344" y="2759274"/>
            <a:ext cx="2046015" cy="1155279"/>
            <a:chOff x="0" y="0"/>
            <a:chExt cx="1833" cy="1035"/>
          </a:xfrm>
        </p:grpSpPr>
        <p:pic>
          <p:nvPicPr>
            <p:cNvPr id="15566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833" cy="10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55662" name="Line 8"/>
            <p:cNvSpPr>
              <a:spLocks noChangeShapeType="1"/>
            </p:cNvSpPr>
            <p:nvPr/>
          </p:nvSpPr>
          <p:spPr bwMode="auto">
            <a:xfrm rot="10800000" flipH="1">
              <a:off x="208" y="136"/>
              <a:ext cx="400" cy="240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55663" name="Line 9"/>
            <p:cNvSpPr>
              <a:spLocks noChangeShapeType="1"/>
            </p:cNvSpPr>
            <p:nvPr/>
          </p:nvSpPr>
          <p:spPr bwMode="auto">
            <a:xfrm rot="10800000" flipH="1">
              <a:off x="232" y="608"/>
              <a:ext cx="376" cy="328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55664" name="Line 10"/>
            <p:cNvSpPr>
              <a:spLocks noChangeShapeType="1"/>
            </p:cNvSpPr>
            <p:nvPr/>
          </p:nvSpPr>
          <p:spPr bwMode="auto">
            <a:xfrm rot="10800000" flipH="1">
              <a:off x="864" y="128"/>
              <a:ext cx="392" cy="272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55665" name="Line 11"/>
            <p:cNvSpPr>
              <a:spLocks noChangeShapeType="1"/>
            </p:cNvSpPr>
            <p:nvPr/>
          </p:nvSpPr>
          <p:spPr bwMode="auto">
            <a:xfrm rot="10800000" flipH="1">
              <a:off x="1135" y="632"/>
              <a:ext cx="361" cy="312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00063" y="2589610"/>
            <a:ext cx="2187773" cy="1418704"/>
            <a:chOff x="0" y="0"/>
            <a:chExt cx="1960" cy="1271"/>
          </a:xfrm>
        </p:grpSpPr>
        <p:sp>
          <p:nvSpPr>
            <p:cNvPr id="155659" name="AutoShape 13"/>
            <p:cNvSpPr>
              <a:spLocks/>
            </p:cNvSpPr>
            <p:nvPr/>
          </p:nvSpPr>
          <p:spPr bwMode="auto">
            <a:xfrm>
              <a:off x="0" y="0"/>
              <a:ext cx="1960" cy="1271"/>
            </a:xfrm>
            <a:prstGeom prst="rightArrow">
              <a:avLst>
                <a:gd name="adj1" fmla="val 67296"/>
                <a:gd name="adj2" fmla="val 32106"/>
              </a:avLst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_tradnl"/>
            </a:p>
          </p:txBody>
        </p:sp>
        <p:sp>
          <p:nvSpPr>
            <p:cNvPr id="155660" name="Rectangle 14"/>
            <p:cNvSpPr>
              <a:spLocks/>
            </p:cNvSpPr>
            <p:nvPr/>
          </p:nvSpPr>
          <p:spPr bwMode="auto">
            <a:xfrm>
              <a:off x="100" y="186"/>
              <a:ext cx="1448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300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¡NUNCA SE PUEDE SIMPLIFICAR MIENTRAS HAYA SUMAS O RESTAS! </a:t>
              </a:r>
            </a:p>
          </p:txBody>
        </p:sp>
      </p:grpSp>
      <p:sp>
        <p:nvSpPr>
          <p:cNvPr id="155657" name="Rectangle 15"/>
          <p:cNvSpPr>
            <a:spLocks/>
          </p:cNvSpPr>
          <p:nvPr/>
        </p:nvSpPr>
        <p:spPr bwMode="auto">
          <a:xfrm>
            <a:off x="389452" y="275496"/>
            <a:ext cx="90088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Ejercicio</a:t>
            </a:r>
            <a:r>
              <a:rPr lang="en-US" dirty="0">
                <a:solidFill>
                  <a:srgbClr val="000000"/>
                </a:solidFill>
              </a:rPr>
              <a:t> 5</a:t>
            </a:r>
          </a:p>
        </p:txBody>
      </p:sp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8086" y="1108398"/>
            <a:ext cx="392906" cy="10146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" name="Imagen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1416" y="5822066"/>
            <a:ext cx="1504709" cy="8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2883" y="1097236"/>
            <a:ext cx="2772668" cy="10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506" name="Line 2"/>
          <p:cNvSpPr>
            <a:spLocks noChangeShapeType="1"/>
          </p:cNvSpPr>
          <p:nvPr/>
        </p:nvSpPr>
        <p:spPr bwMode="auto">
          <a:xfrm rot="10800000" flipH="1">
            <a:off x="3214687" y="1205508"/>
            <a:ext cx="1067098" cy="321469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1821" y="1107281"/>
            <a:ext cx="1216670" cy="10860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508" name="Line 4"/>
          <p:cNvSpPr>
            <a:spLocks noChangeShapeType="1"/>
          </p:cNvSpPr>
          <p:nvPr/>
        </p:nvSpPr>
        <p:spPr bwMode="auto">
          <a:xfrm rot="10800000" flipH="1">
            <a:off x="4393406" y="1777008"/>
            <a:ext cx="1022449" cy="339328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0344" y="5080992"/>
            <a:ext cx="2673326" cy="1221135"/>
            <a:chOff x="0" y="0"/>
            <a:chExt cx="2395" cy="1094"/>
          </a:xfrm>
        </p:grpSpPr>
        <p:pic>
          <p:nvPicPr>
            <p:cNvPr id="15669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395" cy="10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56695" name="Line 7"/>
            <p:cNvSpPr>
              <a:spLocks noChangeShapeType="1"/>
            </p:cNvSpPr>
            <p:nvPr/>
          </p:nvSpPr>
          <p:spPr bwMode="auto">
            <a:xfrm rot="10800000" flipH="1">
              <a:off x="288" y="96"/>
              <a:ext cx="248" cy="128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56696" name="Line 8"/>
            <p:cNvSpPr>
              <a:spLocks noChangeShapeType="1"/>
            </p:cNvSpPr>
            <p:nvPr/>
          </p:nvSpPr>
          <p:spPr bwMode="auto">
            <a:xfrm rot="10800000" flipH="1">
              <a:off x="1239" y="704"/>
              <a:ext cx="288" cy="224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56697" name="Line 9"/>
            <p:cNvSpPr>
              <a:spLocks noChangeShapeType="1"/>
            </p:cNvSpPr>
            <p:nvPr/>
          </p:nvSpPr>
          <p:spPr bwMode="auto">
            <a:xfrm rot="10800000" flipH="1">
              <a:off x="968" y="71"/>
              <a:ext cx="224" cy="169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56698" name="Line 10"/>
            <p:cNvSpPr>
              <a:spLocks noChangeShapeType="1"/>
            </p:cNvSpPr>
            <p:nvPr/>
          </p:nvSpPr>
          <p:spPr bwMode="auto">
            <a:xfrm rot="10800000" flipH="1">
              <a:off x="1751" y="680"/>
              <a:ext cx="361" cy="312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0063" y="4929188"/>
            <a:ext cx="2187773" cy="1418704"/>
            <a:chOff x="0" y="0"/>
            <a:chExt cx="1960" cy="1271"/>
          </a:xfrm>
        </p:grpSpPr>
        <p:sp>
          <p:nvSpPr>
            <p:cNvPr id="156692" name="AutoShape 12"/>
            <p:cNvSpPr>
              <a:spLocks/>
            </p:cNvSpPr>
            <p:nvPr/>
          </p:nvSpPr>
          <p:spPr bwMode="auto">
            <a:xfrm>
              <a:off x="0" y="0"/>
              <a:ext cx="1960" cy="1271"/>
            </a:xfrm>
            <a:prstGeom prst="rightArrow">
              <a:avLst>
                <a:gd name="adj1" fmla="val 67296"/>
                <a:gd name="adj2" fmla="val 32106"/>
              </a:avLst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_tradnl"/>
            </a:p>
          </p:txBody>
        </p:sp>
        <p:sp>
          <p:nvSpPr>
            <p:cNvPr id="156693" name="Rectangle 13"/>
            <p:cNvSpPr>
              <a:spLocks/>
            </p:cNvSpPr>
            <p:nvPr/>
          </p:nvSpPr>
          <p:spPr bwMode="auto">
            <a:xfrm>
              <a:off x="100" y="186"/>
              <a:ext cx="1448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1300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¡NUNCA SE PUEDE SIMPLIFICAR MIENTRAS HAYA SUMAS O RESTAS! </a:t>
              </a:r>
            </a:p>
          </p:txBody>
        </p:sp>
      </p:grpSp>
      <p:sp>
        <p:nvSpPr>
          <p:cNvPr id="156680" name="Rectangle 14"/>
          <p:cNvSpPr>
            <a:spLocks/>
          </p:cNvSpPr>
          <p:nvPr/>
        </p:nvSpPr>
        <p:spPr bwMode="auto">
          <a:xfrm>
            <a:off x="444147" y="275496"/>
            <a:ext cx="90088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u="sng" dirty="0" err="1">
                <a:solidFill>
                  <a:srgbClr val="000000"/>
                </a:solidFill>
              </a:rPr>
              <a:t>Ejercicio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smtClean="0">
                <a:solidFill>
                  <a:srgbClr val="000000"/>
                </a:solidFill>
              </a:rPr>
              <a:t>6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15668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426" y="1035844"/>
            <a:ext cx="2797225" cy="1151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520" name="Line 16"/>
          <p:cNvSpPr>
            <a:spLocks noChangeShapeType="1"/>
          </p:cNvSpPr>
          <p:nvPr/>
        </p:nvSpPr>
        <p:spPr bwMode="auto">
          <a:xfrm rot="10800000" flipH="1">
            <a:off x="4286250" y="1208857"/>
            <a:ext cx="1129605" cy="362768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rot="10800000" flipH="1">
            <a:off x="4098727" y="1708920"/>
            <a:ext cx="366117" cy="108272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73273" y="3062883"/>
            <a:ext cx="6027539" cy="785813"/>
            <a:chOff x="0" y="0"/>
            <a:chExt cx="5400" cy="704"/>
          </a:xfrm>
        </p:grpSpPr>
        <p:sp>
          <p:nvSpPr>
            <p:cNvPr id="156690" name="AutoShape 19"/>
            <p:cNvSpPr>
              <a:spLocks/>
            </p:cNvSpPr>
            <p:nvPr/>
          </p:nvSpPr>
          <p:spPr bwMode="auto">
            <a:xfrm>
              <a:off x="0" y="0"/>
              <a:ext cx="5400" cy="704"/>
            </a:xfrm>
            <a:custGeom>
              <a:avLst/>
              <a:gdLst>
                <a:gd name="T0" fmla="*/ 2700 w 21600"/>
                <a:gd name="T1" fmla="*/ 768 h 9900"/>
                <a:gd name="T2" fmla="*/ 0 60000 65536"/>
                <a:gd name="T3" fmla="*/ 0 w 21600"/>
                <a:gd name="T4" fmla="*/ 0 h 9900"/>
                <a:gd name="T5" fmla="*/ 21600 w 21600"/>
                <a:gd name="T6" fmla="*/ 9900 h 99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9900">
                  <a:moveTo>
                    <a:pt x="192" y="-11700"/>
                  </a:moveTo>
                  <a:lnTo>
                    <a:pt x="252" y="471"/>
                  </a:lnTo>
                  <a:cubicBezTo>
                    <a:pt x="100" y="882"/>
                    <a:pt x="0" y="1523"/>
                    <a:pt x="0" y="2250"/>
                  </a:cubicBezTo>
                  <a:lnTo>
                    <a:pt x="0" y="7650"/>
                  </a:lnTo>
                  <a:cubicBezTo>
                    <a:pt x="0" y="8893"/>
                    <a:pt x="287" y="9900"/>
                    <a:pt x="640" y="9900"/>
                  </a:cubicBezTo>
                  <a:lnTo>
                    <a:pt x="20960" y="9900"/>
                  </a:lnTo>
                  <a:cubicBezTo>
                    <a:pt x="21313" y="9900"/>
                    <a:pt x="21600" y="8893"/>
                    <a:pt x="21600" y="7650"/>
                  </a:cubicBezTo>
                  <a:lnTo>
                    <a:pt x="21600" y="2250"/>
                  </a:lnTo>
                  <a:cubicBezTo>
                    <a:pt x="21600" y="1007"/>
                    <a:pt x="21313" y="0"/>
                    <a:pt x="20960" y="0"/>
                  </a:cubicBezTo>
                  <a:lnTo>
                    <a:pt x="892" y="0"/>
                  </a:lnTo>
                  <a:lnTo>
                    <a:pt x="192" y="-11700"/>
                  </a:lnTo>
                  <a:close/>
                  <a:moveTo>
                    <a:pt x="192" y="-11700"/>
                  </a:moveTo>
                </a:path>
              </a:pathLst>
            </a:custGeom>
            <a:blipFill dpi="0" rotWithShape="0">
              <a:blip r:embed="rId6" cstate="print"/>
              <a:srcRect/>
              <a:tile tx="0" ty="0" sx="100000" sy="100000" flip="none" algn="tl"/>
            </a:blip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_tradnl"/>
            </a:p>
          </p:txBody>
        </p:sp>
        <p:sp>
          <p:nvSpPr>
            <p:cNvPr id="156691" name="Rectangle 20"/>
            <p:cNvSpPr>
              <a:spLocks/>
            </p:cNvSpPr>
            <p:nvPr/>
          </p:nvSpPr>
          <p:spPr bwMode="auto">
            <a:xfrm>
              <a:off x="141" y="0"/>
              <a:ext cx="5144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No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nos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conviene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u="sng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desarrollar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porque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pasaríamos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de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producto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a </a:t>
              </a:r>
              <a:r>
                <a:rPr lang="en-US" dirty="0" err="1">
                  <a:solidFill>
                    <a:srgbClr val="FF0000"/>
                  </a:solidFill>
                  <a:latin typeface="Comic Sans MS" pitchFamily="66" charset="0"/>
                  <a:sym typeface="Comic Sans MS" pitchFamily="66" charset="0"/>
                </a:rPr>
                <a:t>suma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y no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podríamos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simplificar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sus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términos</a:t>
              </a:r>
              <a:endParaRPr lang="en-US" dirty="0">
                <a:solidFill>
                  <a:srgbClr val="FFFF00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</p:grpSp>
      <p:sp>
        <p:nvSpPr>
          <p:cNvPr id="21525" name="Rectangle 21"/>
          <p:cNvSpPr>
            <a:spLocks/>
          </p:cNvSpPr>
          <p:nvPr/>
        </p:nvSpPr>
        <p:spPr bwMode="auto">
          <a:xfrm>
            <a:off x="321469" y="1035844"/>
            <a:ext cx="1250156" cy="580430"/>
          </a:xfrm>
          <a:prstGeom prst="rect">
            <a:avLst/>
          </a:prstGeom>
          <a:blipFill dpi="0" rotWithShape="0">
            <a:blip r:embed="rId6" cstate="print">
              <a:alphaModFix amt="40000"/>
            </a:blip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428750" y="227707"/>
            <a:ext cx="4054078" cy="709910"/>
            <a:chOff x="0" y="0"/>
            <a:chExt cx="3632" cy="636"/>
          </a:xfrm>
        </p:grpSpPr>
        <p:sp>
          <p:nvSpPr>
            <p:cNvPr id="156688" name="AutoShape 23"/>
            <p:cNvSpPr>
              <a:spLocks/>
            </p:cNvSpPr>
            <p:nvPr/>
          </p:nvSpPr>
          <p:spPr bwMode="auto">
            <a:xfrm>
              <a:off x="39" y="12"/>
              <a:ext cx="3592" cy="624"/>
            </a:xfrm>
            <a:custGeom>
              <a:avLst/>
              <a:gdLst>
                <a:gd name="T0" fmla="*/ 1532 w 18832"/>
                <a:gd name="T1" fmla="*/ 396 h 17018"/>
                <a:gd name="T2" fmla="*/ 0 60000 65536"/>
                <a:gd name="T3" fmla="*/ 0 w 18832"/>
                <a:gd name="T4" fmla="*/ 0 h 17018"/>
                <a:gd name="T5" fmla="*/ 18832 w 18832"/>
                <a:gd name="T6" fmla="*/ 17018 h 17018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18832" h="17018">
                  <a:moveTo>
                    <a:pt x="839" y="0"/>
                  </a:moveTo>
                  <a:cubicBezTo>
                    <a:pt x="376" y="0"/>
                    <a:pt x="0" y="1954"/>
                    <a:pt x="0" y="4364"/>
                  </a:cubicBezTo>
                  <a:lnTo>
                    <a:pt x="0" y="12232"/>
                  </a:lnTo>
                  <a:lnTo>
                    <a:pt x="-2768" y="21600"/>
                  </a:lnTo>
                  <a:lnTo>
                    <a:pt x="380" y="16309"/>
                  </a:lnTo>
                  <a:cubicBezTo>
                    <a:pt x="512" y="16758"/>
                    <a:pt x="670" y="17018"/>
                    <a:pt x="839" y="17018"/>
                  </a:cubicBezTo>
                  <a:lnTo>
                    <a:pt x="17993" y="17018"/>
                  </a:lnTo>
                  <a:cubicBezTo>
                    <a:pt x="18456" y="17018"/>
                    <a:pt x="18832" y="15065"/>
                    <a:pt x="18832" y="12655"/>
                  </a:cubicBezTo>
                  <a:lnTo>
                    <a:pt x="18832" y="4364"/>
                  </a:lnTo>
                  <a:cubicBezTo>
                    <a:pt x="18832" y="1954"/>
                    <a:pt x="18456" y="0"/>
                    <a:pt x="17993" y="0"/>
                  </a:cubicBezTo>
                  <a:lnTo>
                    <a:pt x="839" y="0"/>
                  </a:lnTo>
                  <a:close/>
                  <a:moveTo>
                    <a:pt x="839" y="0"/>
                  </a:moveTo>
                </a:path>
              </a:pathLst>
            </a:custGeom>
            <a:blipFill dpi="0" rotWithShape="0">
              <a:blip r:embed="rId6" cstate="print"/>
              <a:srcRect/>
              <a:tile tx="0" ty="0" sx="100000" sy="100000" flip="none" algn="tl"/>
            </a:blip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_tradnl"/>
            </a:p>
          </p:txBody>
        </p:sp>
        <p:sp>
          <p:nvSpPr>
            <p:cNvPr id="156689" name="Rectangle 24"/>
            <p:cNvSpPr>
              <a:spLocks/>
            </p:cNvSpPr>
            <p:nvPr/>
          </p:nvSpPr>
          <p:spPr bwMode="auto">
            <a:xfrm>
              <a:off x="0" y="0"/>
              <a:ext cx="3632" cy="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Factorizamos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por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igualdad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notable:</a:t>
              </a:r>
            </a:p>
            <a:p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“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Diferencia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de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cuadrados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”</a:t>
              </a:r>
            </a:p>
          </p:txBody>
        </p:sp>
      </p:grpSp>
      <p:sp>
        <p:nvSpPr>
          <p:cNvPr id="21529" name="Rectangle 25"/>
          <p:cNvSpPr>
            <a:spLocks/>
          </p:cNvSpPr>
          <p:nvPr/>
        </p:nvSpPr>
        <p:spPr bwMode="auto">
          <a:xfrm>
            <a:off x="321469" y="1643062"/>
            <a:ext cx="1250156" cy="580430"/>
          </a:xfrm>
          <a:prstGeom prst="rect">
            <a:avLst/>
          </a:prstGeom>
          <a:blipFill dpi="0" rotWithShape="0">
            <a:blip r:embed="rId6" cstate="print">
              <a:alphaModFix amt="40000"/>
            </a:blip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pic>
        <p:nvPicPr>
          <p:cNvPr id="27" name="Imagen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1416" y="5822066"/>
            <a:ext cx="1504709" cy="8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8" grpId="0" animBg="1"/>
      <p:bldP spid="21520" grpId="0" animBg="1"/>
      <p:bldP spid="21521" grpId="0" animBg="1"/>
      <p:bldP spid="21525" grpId="0" animBg="1"/>
      <p:bldP spid="215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426" y="1035844"/>
            <a:ext cx="4935885" cy="1151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87836" y="5080992"/>
            <a:ext cx="5014020" cy="1155279"/>
            <a:chOff x="0" y="0"/>
            <a:chExt cx="4492" cy="1035"/>
          </a:xfrm>
        </p:grpSpPr>
        <p:pic>
          <p:nvPicPr>
            <p:cNvPr id="15772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" y="0"/>
              <a:ext cx="4436" cy="10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57721" name="Line 4"/>
            <p:cNvSpPr>
              <a:spLocks noChangeShapeType="1"/>
            </p:cNvSpPr>
            <p:nvPr/>
          </p:nvSpPr>
          <p:spPr bwMode="auto">
            <a:xfrm rot="10800000" flipH="1">
              <a:off x="0" y="96"/>
              <a:ext cx="592" cy="328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57722" name="Line 5"/>
            <p:cNvSpPr>
              <a:spLocks noChangeShapeType="1"/>
            </p:cNvSpPr>
            <p:nvPr/>
          </p:nvSpPr>
          <p:spPr bwMode="auto">
            <a:xfrm rot="10800000" flipH="1">
              <a:off x="2151" y="632"/>
              <a:ext cx="449" cy="280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57723" name="Line 6"/>
            <p:cNvSpPr>
              <a:spLocks noChangeShapeType="1"/>
            </p:cNvSpPr>
            <p:nvPr/>
          </p:nvSpPr>
          <p:spPr bwMode="auto">
            <a:xfrm rot="10800000" flipH="1">
              <a:off x="720" y="72"/>
              <a:ext cx="527" cy="336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57724" name="Line 7"/>
            <p:cNvSpPr>
              <a:spLocks noChangeShapeType="1"/>
            </p:cNvSpPr>
            <p:nvPr/>
          </p:nvSpPr>
          <p:spPr bwMode="auto">
            <a:xfrm rot="10800000" flipH="1">
              <a:off x="3695" y="600"/>
              <a:ext cx="457" cy="423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00063" y="4929188"/>
            <a:ext cx="2187773" cy="1418704"/>
            <a:chOff x="0" y="0"/>
            <a:chExt cx="1960" cy="1271"/>
          </a:xfrm>
        </p:grpSpPr>
        <p:sp>
          <p:nvSpPr>
            <p:cNvPr id="157718" name="AutoShape 9"/>
            <p:cNvSpPr>
              <a:spLocks/>
            </p:cNvSpPr>
            <p:nvPr/>
          </p:nvSpPr>
          <p:spPr bwMode="auto">
            <a:xfrm>
              <a:off x="0" y="0"/>
              <a:ext cx="1960" cy="1271"/>
            </a:xfrm>
            <a:prstGeom prst="rightArrow">
              <a:avLst>
                <a:gd name="adj1" fmla="val 67296"/>
                <a:gd name="adj2" fmla="val 32106"/>
              </a:avLst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_tradnl"/>
            </a:p>
          </p:txBody>
        </p:sp>
        <p:sp>
          <p:nvSpPr>
            <p:cNvPr id="157719" name="Rectangle 10"/>
            <p:cNvSpPr>
              <a:spLocks/>
            </p:cNvSpPr>
            <p:nvPr/>
          </p:nvSpPr>
          <p:spPr bwMode="auto">
            <a:xfrm>
              <a:off x="100" y="186"/>
              <a:ext cx="1448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NO se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pueden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simplificar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términos</a:t>
              </a:r>
              <a:endParaRPr lang="en-US" dirty="0">
                <a:solidFill>
                  <a:srgbClr val="FFFF00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</p:grpSp>
      <p:sp>
        <p:nvSpPr>
          <p:cNvPr id="157701" name="Rectangle 11"/>
          <p:cNvSpPr>
            <a:spLocks/>
          </p:cNvSpPr>
          <p:nvPr/>
        </p:nvSpPr>
        <p:spPr bwMode="auto">
          <a:xfrm>
            <a:off x="451960" y="275496"/>
            <a:ext cx="90088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u="sng" dirty="0" err="1">
                <a:solidFill>
                  <a:srgbClr val="000000"/>
                </a:solidFill>
              </a:rPr>
              <a:t>Ejercicio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smtClean="0">
                <a:solidFill>
                  <a:srgbClr val="000000"/>
                </a:solidFill>
              </a:rPr>
              <a:t>7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rot="10800000" flipH="1">
            <a:off x="598289" y="2432224"/>
            <a:ext cx="1129605" cy="362768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267891" y="1035844"/>
            <a:ext cx="1250156" cy="580430"/>
          </a:xfrm>
          <a:prstGeom prst="rect">
            <a:avLst/>
          </a:prstGeom>
          <a:blipFill dpi="0" rotWithShape="0">
            <a:blip r:embed="rId4" cstate="print">
              <a:alphaModFix amt="40000"/>
            </a:blip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428750" y="227707"/>
            <a:ext cx="4054078" cy="709910"/>
            <a:chOff x="0" y="0"/>
            <a:chExt cx="3632" cy="636"/>
          </a:xfrm>
        </p:grpSpPr>
        <p:sp>
          <p:nvSpPr>
            <p:cNvPr id="157716" name="AutoShape 15"/>
            <p:cNvSpPr>
              <a:spLocks/>
            </p:cNvSpPr>
            <p:nvPr/>
          </p:nvSpPr>
          <p:spPr bwMode="auto">
            <a:xfrm>
              <a:off x="39" y="12"/>
              <a:ext cx="3592" cy="624"/>
            </a:xfrm>
            <a:custGeom>
              <a:avLst/>
              <a:gdLst>
                <a:gd name="T0" fmla="*/ 1532 w 18832"/>
                <a:gd name="T1" fmla="*/ 396 h 17018"/>
                <a:gd name="T2" fmla="*/ 0 60000 65536"/>
                <a:gd name="T3" fmla="*/ 0 w 18832"/>
                <a:gd name="T4" fmla="*/ 0 h 17018"/>
                <a:gd name="T5" fmla="*/ 18832 w 18832"/>
                <a:gd name="T6" fmla="*/ 17018 h 17018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18832" h="17018">
                  <a:moveTo>
                    <a:pt x="839" y="0"/>
                  </a:moveTo>
                  <a:cubicBezTo>
                    <a:pt x="376" y="0"/>
                    <a:pt x="0" y="1954"/>
                    <a:pt x="0" y="4364"/>
                  </a:cubicBezTo>
                  <a:lnTo>
                    <a:pt x="0" y="12232"/>
                  </a:lnTo>
                  <a:lnTo>
                    <a:pt x="-2768" y="21600"/>
                  </a:lnTo>
                  <a:lnTo>
                    <a:pt x="380" y="16309"/>
                  </a:lnTo>
                  <a:cubicBezTo>
                    <a:pt x="512" y="16758"/>
                    <a:pt x="670" y="17018"/>
                    <a:pt x="839" y="17018"/>
                  </a:cubicBezTo>
                  <a:lnTo>
                    <a:pt x="17993" y="17018"/>
                  </a:lnTo>
                  <a:cubicBezTo>
                    <a:pt x="18456" y="17018"/>
                    <a:pt x="18832" y="15065"/>
                    <a:pt x="18832" y="12655"/>
                  </a:cubicBezTo>
                  <a:lnTo>
                    <a:pt x="18832" y="4364"/>
                  </a:lnTo>
                  <a:cubicBezTo>
                    <a:pt x="18832" y="1954"/>
                    <a:pt x="18456" y="0"/>
                    <a:pt x="17993" y="0"/>
                  </a:cubicBezTo>
                  <a:lnTo>
                    <a:pt x="839" y="0"/>
                  </a:lnTo>
                  <a:close/>
                  <a:moveTo>
                    <a:pt x="839" y="0"/>
                  </a:moveTo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_tradnl"/>
            </a:p>
          </p:txBody>
        </p:sp>
        <p:sp>
          <p:nvSpPr>
            <p:cNvPr id="157717" name="Rectangle 16"/>
            <p:cNvSpPr>
              <a:spLocks/>
            </p:cNvSpPr>
            <p:nvPr/>
          </p:nvSpPr>
          <p:spPr bwMode="auto">
            <a:xfrm>
              <a:off x="0" y="0"/>
              <a:ext cx="3632" cy="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Factorizamos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por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igualdad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notable:</a:t>
              </a:r>
            </a:p>
            <a:p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“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Diferencia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de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cuadrados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”</a:t>
              </a:r>
            </a:p>
          </p:txBody>
        </p:sp>
      </p:grpSp>
      <p:pic>
        <p:nvPicPr>
          <p:cNvPr id="22545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02" y="2294930"/>
            <a:ext cx="5641330" cy="11876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2546" name="Rectangle 18"/>
          <p:cNvSpPr>
            <a:spLocks/>
          </p:cNvSpPr>
          <p:nvPr/>
        </p:nvSpPr>
        <p:spPr bwMode="auto">
          <a:xfrm>
            <a:off x="2661047" y="1616273"/>
            <a:ext cx="2187773" cy="580430"/>
          </a:xfrm>
          <a:prstGeom prst="rect">
            <a:avLst/>
          </a:prstGeom>
          <a:blipFill dpi="0" rotWithShape="0">
            <a:blip r:embed="rId4" cstate="print">
              <a:alphaModFix amt="40000"/>
            </a:blip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579939" y="802556"/>
            <a:ext cx="3420070" cy="1508001"/>
            <a:chOff x="0" y="0"/>
            <a:chExt cx="3064" cy="1350"/>
          </a:xfrm>
        </p:grpSpPr>
        <p:sp>
          <p:nvSpPr>
            <p:cNvPr id="157714" name="AutoShape 20"/>
            <p:cNvSpPr>
              <a:spLocks/>
            </p:cNvSpPr>
            <p:nvPr/>
          </p:nvSpPr>
          <p:spPr bwMode="auto">
            <a:xfrm>
              <a:off x="0" y="78"/>
              <a:ext cx="3064" cy="1272"/>
            </a:xfrm>
            <a:custGeom>
              <a:avLst/>
              <a:gdLst>
                <a:gd name="T0" fmla="*/ 1168 w 17454"/>
                <a:gd name="T1" fmla="*/ 636 h 21600"/>
                <a:gd name="T2" fmla="*/ 0 60000 65536"/>
                <a:gd name="T3" fmla="*/ 0 w 17454"/>
                <a:gd name="T4" fmla="*/ 0 h 21600"/>
                <a:gd name="T5" fmla="*/ 17454 w 17454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17454" h="21600">
                  <a:moveTo>
                    <a:pt x="911" y="0"/>
                  </a:moveTo>
                  <a:cubicBezTo>
                    <a:pt x="408" y="0"/>
                    <a:pt x="0" y="1216"/>
                    <a:pt x="0" y="2717"/>
                  </a:cubicBezTo>
                  <a:lnTo>
                    <a:pt x="0" y="14977"/>
                  </a:lnTo>
                  <a:lnTo>
                    <a:pt x="-4146" y="16336"/>
                  </a:lnTo>
                  <a:lnTo>
                    <a:pt x="0" y="17690"/>
                  </a:lnTo>
                  <a:lnTo>
                    <a:pt x="0" y="18883"/>
                  </a:lnTo>
                  <a:cubicBezTo>
                    <a:pt x="0" y="20384"/>
                    <a:pt x="408" y="21600"/>
                    <a:pt x="911" y="21600"/>
                  </a:cubicBezTo>
                  <a:lnTo>
                    <a:pt x="16543" y="21600"/>
                  </a:lnTo>
                  <a:cubicBezTo>
                    <a:pt x="17046" y="21600"/>
                    <a:pt x="17454" y="20384"/>
                    <a:pt x="17454" y="18883"/>
                  </a:cubicBezTo>
                  <a:lnTo>
                    <a:pt x="17454" y="2717"/>
                  </a:lnTo>
                  <a:cubicBezTo>
                    <a:pt x="17454" y="1216"/>
                    <a:pt x="17046" y="0"/>
                    <a:pt x="16543" y="0"/>
                  </a:cubicBezTo>
                  <a:lnTo>
                    <a:pt x="911" y="0"/>
                  </a:lnTo>
                  <a:close/>
                  <a:moveTo>
                    <a:pt x="911" y="0"/>
                  </a:moveTo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_tradnl"/>
            </a:p>
          </p:txBody>
        </p:sp>
        <p:sp>
          <p:nvSpPr>
            <p:cNvPr id="157715" name="Rectangle 21"/>
            <p:cNvSpPr>
              <a:spLocks/>
            </p:cNvSpPr>
            <p:nvPr/>
          </p:nvSpPr>
          <p:spPr bwMode="auto">
            <a:xfrm>
              <a:off x="48" y="0"/>
              <a:ext cx="2936" cy="1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Factorizamos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por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igualdad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notable:</a:t>
              </a:r>
            </a:p>
            <a:p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“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Trinomio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cuadrado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perfecto, 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cuadrado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de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una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diferencia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”</a:t>
              </a:r>
            </a:p>
          </p:txBody>
        </p:sp>
      </p:grpSp>
      <p:sp>
        <p:nvSpPr>
          <p:cNvPr id="22550" name="Line 22"/>
          <p:cNvSpPr>
            <a:spLocks noChangeShapeType="1"/>
          </p:cNvSpPr>
          <p:nvPr/>
        </p:nvSpPr>
        <p:spPr bwMode="auto">
          <a:xfrm rot="10800000" flipH="1">
            <a:off x="1160860" y="3000375"/>
            <a:ext cx="1129605" cy="361652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 rot="10800000" flipH="1">
            <a:off x="1723430" y="2428875"/>
            <a:ext cx="1129605" cy="361652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 rot="10800000" flipH="1">
            <a:off x="5241727" y="2920008"/>
            <a:ext cx="234404" cy="12948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rot="10800000" flipH="1">
            <a:off x="3062883" y="2428875"/>
            <a:ext cx="1129605" cy="361652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rot="10800000" flipH="1">
            <a:off x="4196953" y="3036094"/>
            <a:ext cx="1129605" cy="361652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pic>
        <p:nvPicPr>
          <p:cNvPr id="22555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8242" y="2294930"/>
            <a:ext cx="394023" cy="10202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" name="Imagen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1416" y="5822066"/>
            <a:ext cx="1504709" cy="8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animBg="1"/>
      <p:bldP spid="22541" grpId="0" animBg="1"/>
      <p:bldP spid="22546" grpId="0" animBg="1"/>
      <p:bldP spid="22550" grpId="0" animBg="1"/>
      <p:bldP spid="22551" grpId="0" animBg="1"/>
      <p:bldP spid="22552" grpId="0" animBg="1"/>
      <p:bldP spid="22553" grpId="0" animBg="1"/>
      <p:bldP spid="225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426" y="1035844"/>
            <a:ext cx="2310557" cy="10894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77133" y="5098852"/>
            <a:ext cx="2373064" cy="1089422"/>
            <a:chOff x="0" y="0"/>
            <a:chExt cx="2126" cy="97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2126" cy="976"/>
              <a:chOff x="0" y="0"/>
              <a:chExt cx="2126" cy="976"/>
            </a:xfrm>
          </p:grpSpPr>
          <p:sp>
            <p:nvSpPr>
              <p:cNvPr id="158744" name="Line 4"/>
              <p:cNvSpPr>
                <a:spLocks noChangeShapeType="1"/>
              </p:cNvSpPr>
              <p:nvPr/>
            </p:nvSpPr>
            <p:spPr bwMode="auto">
              <a:xfrm rot="10800000" flipH="1">
                <a:off x="0" y="72"/>
                <a:ext cx="592" cy="328"/>
              </a:xfrm>
              <a:prstGeom prst="line">
                <a:avLst/>
              </a:prstGeom>
              <a:noFill/>
              <a:ln w="38100">
                <a:solidFill>
                  <a:srgbClr val="FF2712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s-CO"/>
              </a:p>
            </p:txBody>
          </p:sp>
          <p:pic>
            <p:nvPicPr>
              <p:cNvPr id="158745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" y="0"/>
                <a:ext cx="2070" cy="9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158743" name="Line 6"/>
            <p:cNvSpPr>
              <a:spLocks noChangeShapeType="1"/>
            </p:cNvSpPr>
            <p:nvPr/>
          </p:nvSpPr>
          <p:spPr bwMode="auto">
            <a:xfrm rot="10800000" flipH="1">
              <a:off x="0" y="632"/>
              <a:ext cx="527" cy="336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00063" y="4929188"/>
            <a:ext cx="2187773" cy="1418704"/>
            <a:chOff x="0" y="0"/>
            <a:chExt cx="1960" cy="1271"/>
          </a:xfrm>
        </p:grpSpPr>
        <p:sp>
          <p:nvSpPr>
            <p:cNvPr id="158740" name="AutoShape 8"/>
            <p:cNvSpPr>
              <a:spLocks/>
            </p:cNvSpPr>
            <p:nvPr/>
          </p:nvSpPr>
          <p:spPr bwMode="auto">
            <a:xfrm>
              <a:off x="0" y="0"/>
              <a:ext cx="1960" cy="1271"/>
            </a:xfrm>
            <a:prstGeom prst="rightArrow">
              <a:avLst>
                <a:gd name="adj1" fmla="val 67296"/>
                <a:gd name="adj2" fmla="val 32106"/>
              </a:avLst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_tradnl"/>
            </a:p>
          </p:txBody>
        </p:sp>
        <p:sp>
          <p:nvSpPr>
            <p:cNvPr id="158741" name="Rectangle 9"/>
            <p:cNvSpPr>
              <a:spLocks/>
            </p:cNvSpPr>
            <p:nvPr/>
          </p:nvSpPr>
          <p:spPr bwMode="auto">
            <a:xfrm>
              <a:off x="100" y="186"/>
              <a:ext cx="1448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NO se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pueden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simplificar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términos</a:t>
              </a:r>
              <a:endParaRPr lang="en-US" dirty="0">
                <a:solidFill>
                  <a:srgbClr val="FFFF00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</p:grpSp>
      <p:sp>
        <p:nvSpPr>
          <p:cNvPr id="158725" name="Rectangle 10"/>
          <p:cNvSpPr>
            <a:spLocks/>
          </p:cNvSpPr>
          <p:nvPr/>
        </p:nvSpPr>
        <p:spPr bwMode="auto">
          <a:xfrm>
            <a:off x="447495" y="275496"/>
            <a:ext cx="90088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u="sng" dirty="0" err="1">
                <a:solidFill>
                  <a:srgbClr val="000000"/>
                </a:solidFill>
              </a:rPr>
              <a:t>Ejercicio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smtClean="0">
                <a:solidFill>
                  <a:srgbClr val="000000"/>
                </a:solidFill>
              </a:rPr>
              <a:t>8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23563" name="Rectangle 11"/>
          <p:cNvSpPr>
            <a:spLocks/>
          </p:cNvSpPr>
          <p:nvPr/>
        </p:nvSpPr>
        <p:spPr bwMode="auto">
          <a:xfrm>
            <a:off x="267891" y="1017984"/>
            <a:ext cx="1910953" cy="580430"/>
          </a:xfrm>
          <a:prstGeom prst="rect">
            <a:avLst/>
          </a:prstGeom>
          <a:blipFill dpi="0" rotWithShape="0">
            <a:blip r:embed="rId4" cstate="print">
              <a:alphaModFix amt="40000"/>
            </a:blip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491258" y="225475"/>
            <a:ext cx="5822156" cy="714375"/>
            <a:chOff x="0" y="0"/>
            <a:chExt cx="5216" cy="640"/>
          </a:xfrm>
        </p:grpSpPr>
        <p:sp>
          <p:nvSpPr>
            <p:cNvPr id="158738" name="AutoShape 13"/>
            <p:cNvSpPr>
              <a:spLocks/>
            </p:cNvSpPr>
            <p:nvPr/>
          </p:nvSpPr>
          <p:spPr bwMode="auto">
            <a:xfrm>
              <a:off x="0" y="12"/>
              <a:ext cx="5071" cy="628"/>
            </a:xfrm>
            <a:custGeom>
              <a:avLst/>
              <a:gdLst>
                <a:gd name="T0" fmla="*/ 2271 w 19563"/>
                <a:gd name="T1" fmla="*/ 396 h 17125"/>
                <a:gd name="T2" fmla="*/ 0 60000 65536"/>
                <a:gd name="T3" fmla="*/ 0 w 19563"/>
                <a:gd name="T4" fmla="*/ 0 h 17125"/>
                <a:gd name="T5" fmla="*/ 19563 w 19563"/>
                <a:gd name="T6" fmla="*/ 17125 h 17125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19563" h="17125">
                  <a:moveTo>
                    <a:pt x="617" y="0"/>
                  </a:moveTo>
                  <a:cubicBezTo>
                    <a:pt x="276" y="0"/>
                    <a:pt x="0" y="1954"/>
                    <a:pt x="0" y="4364"/>
                  </a:cubicBezTo>
                  <a:lnTo>
                    <a:pt x="0" y="12314"/>
                  </a:lnTo>
                  <a:lnTo>
                    <a:pt x="-2037" y="21600"/>
                  </a:lnTo>
                  <a:lnTo>
                    <a:pt x="277" y="16398"/>
                  </a:lnTo>
                  <a:cubicBezTo>
                    <a:pt x="375" y="16853"/>
                    <a:pt x="491" y="17127"/>
                    <a:pt x="617" y="17127"/>
                  </a:cubicBezTo>
                  <a:lnTo>
                    <a:pt x="18946" y="17127"/>
                  </a:lnTo>
                  <a:cubicBezTo>
                    <a:pt x="19287" y="17127"/>
                    <a:pt x="19563" y="15174"/>
                    <a:pt x="19563" y="12764"/>
                  </a:cubicBezTo>
                  <a:lnTo>
                    <a:pt x="19563" y="4364"/>
                  </a:lnTo>
                  <a:cubicBezTo>
                    <a:pt x="19563" y="1954"/>
                    <a:pt x="19287" y="0"/>
                    <a:pt x="18946" y="0"/>
                  </a:cubicBezTo>
                  <a:lnTo>
                    <a:pt x="617" y="0"/>
                  </a:lnTo>
                  <a:close/>
                  <a:moveTo>
                    <a:pt x="617" y="0"/>
                  </a:moveTo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_tradnl"/>
            </a:p>
          </p:txBody>
        </p:sp>
        <p:sp>
          <p:nvSpPr>
            <p:cNvPr id="158739" name="Rectangle 14"/>
            <p:cNvSpPr>
              <a:spLocks/>
            </p:cNvSpPr>
            <p:nvPr/>
          </p:nvSpPr>
          <p:spPr bwMode="auto">
            <a:xfrm>
              <a:off x="87" y="0"/>
              <a:ext cx="5129" cy="5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No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factorizamos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por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igualdad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notable,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por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no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haber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cuadrados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perfectos. </a:t>
              </a:r>
            </a:p>
          </p:txBody>
        </p:sp>
      </p:grpSp>
      <p:sp>
        <p:nvSpPr>
          <p:cNvPr id="23567" name="Rectangle 15"/>
          <p:cNvSpPr>
            <a:spLocks/>
          </p:cNvSpPr>
          <p:nvPr/>
        </p:nvSpPr>
        <p:spPr bwMode="auto">
          <a:xfrm>
            <a:off x="267891" y="1651992"/>
            <a:ext cx="1910953" cy="580430"/>
          </a:xfrm>
          <a:prstGeom prst="rect">
            <a:avLst/>
          </a:prstGeom>
          <a:blipFill dpi="0" rotWithShape="0">
            <a:blip r:embed="rId4" cstate="print">
              <a:alphaModFix amt="40000"/>
            </a:blip>
            <a:srcRect/>
            <a:tile tx="0" ty="0" sx="100000" sy="100000" flip="none" algn="tl"/>
          </a:blip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_tradnl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713384" y="2347392"/>
            <a:ext cx="5473898" cy="1669852"/>
            <a:chOff x="0" y="0"/>
            <a:chExt cx="4904" cy="1495"/>
          </a:xfrm>
        </p:grpSpPr>
        <p:sp>
          <p:nvSpPr>
            <p:cNvPr id="158736" name="AutoShape 17"/>
            <p:cNvSpPr>
              <a:spLocks/>
            </p:cNvSpPr>
            <p:nvPr/>
          </p:nvSpPr>
          <p:spPr bwMode="auto">
            <a:xfrm>
              <a:off x="0" y="117"/>
              <a:ext cx="4904" cy="1378"/>
            </a:xfrm>
            <a:custGeom>
              <a:avLst/>
              <a:gdLst>
                <a:gd name="T0" fmla="*/ 2152 w 19246"/>
                <a:gd name="T1" fmla="*/ 851 h 17482"/>
                <a:gd name="T2" fmla="*/ 0 60000 65536"/>
                <a:gd name="T3" fmla="*/ 0 w 19246"/>
                <a:gd name="T4" fmla="*/ 0 h 17482"/>
                <a:gd name="T5" fmla="*/ 19246 w 19246"/>
                <a:gd name="T6" fmla="*/ 17482 h 17482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19246" h="17482">
                  <a:moveTo>
                    <a:pt x="-2354" y="-4118"/>
                  </a:moveTo>
                  <a:lnTo>
                    <a:pt x="2" y="1979"/>
                  </a:lnTo>
                  <a:cubicBezTo>
                    <a:pt x="2" y="1996"/>
                    <a:pt x="0" y="2012"/>
                    <a:pt x="0" y="2029"/>
                  </a:cubicBezTo>
                  <a:lnTo>
                    <a:pt x="0" y="15453"/>
                  </a:lnTo>
                  <a:cubicBezTo>
                    <a:pt x="0" y="16574"/>
                    <a:pt x="281" y="17482"/>
                    <a:pt x="628" y="17482"/>
                  </a:cubicBezTo>
                  <a:lnTo>
                    <a:pt x="18618" y="17482"/>
                  </a:lnTo>
                  <a:cubicBezTo>
                    <a:pt x="18965" y="17482"/>
                    <a:pt x="19246" y="16574"/>
                    <a:pt x="19246" y="15453"/>
                  </a:cubicBezTo>
                  <a:lnTo>
                    <a:pt x="19246" y="2029"/>
                  </a:lnTo>
                  <a:cubicBezTo>
                    <a:pt x="19246" y="909"/>
                    <a:pt x="18965" y="0"/>
                    <a:pt x="18618" y="0"/>
                  </a:cubicBezTo>
                  <a:lnTo>
                    <a:pt x="628" y="0"/>
                  </a:lnTo>
                  <a:cubicBezTo>
                    <a:pt x="528" y="0"/>
                    <a:pt x="435" y="82"/>
                    <a:pt x="351" y="216"/>
                  </a:cubicBezTo>
                  <a:lnTo>
                    <a:pt x="-2354" y="-4118"/>
                  </a:lnTo>
                  <a:close/>
                  <a:moveTo>
                    <a:pt x="-2354" y="-4118"/>
                  </a:moveTo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_tradnl"/>
            </a:p>
          </p:txBody>
        </p:sp>
        <p:sp>
          <p:nvSpPr>
            <p:cNvPr id="158737" name="Rectangle 18"/>
            <p:cNvSpPr>
              <a:spLocks/>
            </p:cNvSpPr>
            <p:nvPr/>
          </p:nvSpPr>
          <p:spPr bwMode="auto">
            <a:xfrm>
              <a:off x="133" y="0"/>
              <a:ext cx="4699" cy="14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l"/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Podemos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ver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un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trinomio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cuadrado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perfecto: un “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cuadrado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de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una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diferencia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”.</a:t>
              </a:r>
            </a:p>
            <a:p>
              <a:pPr algn="l"/>
              <a:endParaRPr lang="en-US" dirty="0">
                <a:solidFill>
                  <a:srgbClr val="FFFF00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</p:grpSp>
      <p:pic>
        <p:nvPicPr>
          <p:cNvPr id="23572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1098352"/>
            <a:ext cx="2616398" cy="10269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73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2821" y="1107282"/>
            <a:ext cx="2616398" cy="10927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74" name="Line 22"/>
          <p:cNvSpPr>
            <a:spLocks noChangeShapeType="1"/>
          </p:cNvSpPr>
          <p:nvPr/>
        </p:nvSpPr>
        <p:spPr bwMode="auto">
          <a:xfrm rot="10800000" flipH="1">
            <a:off x="2562820" y="1241227"/>
            <a:ext cx="1134070" cy="303609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rot="10800000" flipH="1">
            <a:off x="2571750" y="1794867"/>
            <a:ext cx="1134070" cy="303609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pic>
        <p:nvPicPr>
          <p:cNvPr id="23576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2430" y="1116211"/>
            <a:ext cx="1225600" cy="10927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6" name="Imagen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81416" y="5822066"/>
            <a:ext cx="1504709" cy="8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  <p:bldP spid="23563" grpId="1" animBg="1"/>
      <p:bldP spid="23567" grpId="0" animBg="1"/>
      <p:bldP spid="23567" grpId="1" animBg="1"/>
      <p:bldP spid="23574" grpId="0" animBg="1"/>
      <p:bldP spid="235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426" y="785813"/>
            <a:ext cx="4628927" cy="12233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0063" y="4929188"/>
            <a:ext cx="2187773" cy="1418704"/>
            <a:chOff x="0" y="0"/>
            <a:chExt cx="1960" cy="1271"/>
          </a:xfrm>
        </p:grpSpPr>
        <p:sp>
          <p:nvSpPr>
            <p:cNvPr id="159762" name="AutoShape 3"/>
            <p:cNvSpPr>
              <a:spLocks/>
            </p:cNvSpPr>
            <p:nvPr/>
          </p:nvSpPr>
          <p:spPr bwMode="auto">
            <a:xfrm>
              <a:off x="0" y="0"/>
              <a:ext cx="1960" cy="1271"/>
            </a:xfrm>
            <a:prstGeom prst="rightArrow">
              <a:avLst>
                <a:gd name="adj1" fmla="val 67296"/>
                <a:gd name="adj2" fmla="val 32106"/>
              </a:avLst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ES_tradnl"/>
            </a:p>
          </p:txBody>
        </p:sp>
        <p:sp>
          <p:nvSpPr>
            <p:cNvPr id="159763" name="Rectangle 4"/>
            <p:cNvSpPr>
              <a:spLocks/>
            </p:cNvSpPr>
            <p:nvPr/>
          </p:nvSpPr>
          <p:spPr bwMode="auto">
            <a:xfrm>
              <a:off x="100" y="186"/>
              <a:ext cx="1448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NO se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pueden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simplificar</a:t>
              </a:r>
              <a:r>
                <a:rPr lang="en-US" dirty="0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 </a:t>
              </a:r>
              <a:r>
                <a:rPr lang="en-US" dirty="0" err="1">
                  <a:solidFill>
                    <a:srgbClr val="FFFF00"/>
                  </a:solidFill>
                  <a:latin typeface="Comic Sans MS" pitchFamily="66" charset="0"/>
                  <a:sym typeface="Comic Sans MS" pitchFamily="66" charset="0"/>
                </a:rPr>
                <a:t>términos</a:t>
              </a:r>
              <a:endParaRPr lang="en-US" dirty="0">
                <a:solidFill>
                  <a:srgbClr val="FFFF00"/>
                </a:solidFill>
                <a:latin typeface="Comic Sans MS" pitchFamily="66" charset="0"/>
                <a:sym typeface="Comic Sans MS" pitchFamily="66" charset="0"/>
              </a:endParaRPr>
            </a:p>
          </p:txBody>
        </p:sp>
      </p:grpSp>
      <p:sp>
        <p:nvSpPr>
          <p:cNvPr id="159748" name="Rectangle 5"/>
          <p:cNvSpPr>
            <a:spLocks/>
          </p:cNvSpPr>
          <p:nvPr/>
        </p:nvSpPr>
        <p:spPr bwMode="auto">
          <a:xfrm>
            <a:off x="460890" y="275496"/>
            <a:ext cx="90088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u="sng" dirty="0" err="1">
                <a:solidFill>
                  <a:srgbClr val="000000"/>
                </a:solidFill>
              </a:rPr>
              <a:t>Ejercicio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smtClean="0">
                <a:solidFill>
                  <a:srgbClr val="000000"/>
                </a:solidFill>
              </a:rPr>
              <a:t>9</a:t>
            </a:r>
            <a:endParaRPr lang="en-US" u="sng" dirty="0">
              <a:solidFill>
                <a:srgbClr val="000000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777133" y="5098852"/>
            <a:ext cx="4411266" cy="1223367"/>
            <a:chOff x="0" y="0"/>
            <a:chExt cx="3952" cy="1096"/>
          </a:xfrm>
        </p:grpSpPr>
        <p:pic>
          <p:nvPicPr>
            <p:cNvPr id="15975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" y="0"/>
              <a:ext cx="3850" cy="10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59758" name="Line 8"/>
            <p:cNvSpPr>
              <a:spLocks noChangeShapeType="1"/>
            </p:cNvSpPr>
            <p:nvPr/>
          </p:nvSpPr>
          <p:spPr bwMode="auto">
            <a:xfrm rot="10800000" flipH="1">
              <a:off x="240" y="152"/>
              <a:ext cx="592" cy="328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59759" name="Line 9"/>
            <p:cNvSpPr>
              <a:spLocks noChangeShapeType="1"/>
            </p:cNvSpPr>
            <p:nvPr/>
          </p:nvSpPr>
          <p:spPr bwMode="auto">
            <a:xfrm rot="10800000" flipH="1">
              <a:off x="0" y="632"/>
              <a:ext cx="527" cy="336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59760" name="Line 10"/>
            <p:cNvSpPr>
              <a:spLocks noChangeShapeType="1"/>
            </p:cNvSpPr>
            <p:nvPr/>
          </p:nvSpPr>
          <p:spPr bwMode="auto">
            <a:xfrm rot="10800000" flipH="1">
              <a:off x="3152" y="208"/>
              <a:ext cx="528" cy="336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59761" name="Line 11"/>
            <p:cNvSpPr>
              <a:spLocks noChangeShapeType="1"/>
            </p:cNvSpPr>
            <p:nvPr/>
          </p:nvSpPr>
          <p:spPr bwMode="auto">
            <a:xfrm rot="10800000" flipH="1">
              <a:off x="3424" y="632"/>
              <a:ext cx="528" cy="336"/>
            </a:xfrm>
            <a:prstGeom prst="line">
              <a:avLst/>
            </a:prstGeom>
            <a:noFill/>
            <a:ln w="38100">
              <a:solidFill>
                <a:srgbClr val="FF271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s-CO"/>
            </a:p>
          </p:txBody>
        </p:sp>
      </p:grpSp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891" y="2009180"/>
            <a:ext cx="4893469" cy="12233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890" y="3232547"/>
            <a:ext cx="4098727" cy="10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90" name="Line 14"/>
          <p:cNvSpPr>
            <a:spLocks noChangeShapeType="1"/>
          </p:cNvSpPr>
          <p:nvPr/>
        </p:nvSpPr>
        <p:spPr bwMode="auto">
          <a:xfrm rot="10800000" flipH="1">
            <a:off x="794742" y="3455789"/>
            <a:ext cx="526852" cy="178594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rot="10800000" flipH="1">
            <a:off x="267890" y="3991570"/>
            <a:ext cx="526852" cy="178594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rot="10800000" flipH="1">
            <a:off x="1366242" y="3357563"/>
            <a:ext cx="1022449" cy="339328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rot="10800000" flipH="1">
            <a:off x="2893219" y="3884414"/>
            <a:ext cx="1022449" cy="339328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s-CO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4109" y="3232547"/>
            <a:ext cx="2312789" cy="10894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" name="Imagen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1416" y="5822066"/>
            <a:ext cx="1504709" cy="8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1" grpId="0" animBg="1"/>
      <p:bldP spid="24592" grpId="0" animBg="1"/>
      <p:bldP spid="245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1"/>
          <p:cNvSpPr>
            <a:spLocks noChangeShapeType="1"/>
          </p:cNvSpPr>
          <p:nvPr/>
        </p:nvSpPr>
        <p:spPr bwMode="auto">
          <a:xfrm>
            <a:off x="142875" y="1141413"/>
            <a:ext cx="8893175" cy="1587"/>
          </a:xfrm>
          <a:prstGeom prst="line">
            <a:avLst/>
          </a:prstGeom>
          <a:noFill/>
          <a:ln w="936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611188" y="774700"/>
            <a:ext cx="5368925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43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NOCIONES GENERALES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2938" y="1495425"/>
            <a:ext cx="74580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2000" dirty="0">
                <a:solidFill>
                  <a:schemeClr val="tx1"/>
                </a:solidFill>
                <a:latin typeface="Arial" pitchFamily="34" charset="0"/>
              </a:rPr>
              <a:t>Para estudiar la factorización de expresiones algebraicas </a:t>
            </a:r>
            <a:br>
              <a:rPr lang="es-ES" sz="20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es-ES" sz="2000" dirty="0">
                <a:solidFill>
                  <a:schemeClr val="tx1"/>
                </a:solidFill>
                <a:latin typeface="Arial" pitchFamily="34" charset="0"/>
              </a:rPr>
              <a:t>es necesario recordar algunos conceptos básicos como:</a:t>
            </a:r>
          </a:p>
          <a:p>
            <a:pPr algn="l"/>
            <a:endParaRPr lang="es-ES" sz="2000" dirty="0">
              <a:solidFill>
                <a:schemeClr val="tx1"/>
              </a:solidFill>
              <a:latin typeface="Arial" pitchFamily="34" charset="0"/>
            </a:endParaRPr>
          </a:p>
          <a:p>
            <a:pPr algn="l">
              <a:buClr>
                <a:schemeClr val="folHlink"/>
              </a:buClr>
              <a:buFont typeface="Wingdings" pitchFamily="2" charset="2"/>
              <a:buChar char="ü"/>
            </a:pPr>
            <a:r>
              <a:rPr lang="es-ES" sz="2000" dirty="0">
                <a:solidFill>
                  <a:schemeClr val="tx1"/>
                </a:solidFill>
                <a:latin typeface="Arial" pitchFamily="34" charset="0"/>
              </a:rPr>
              <a:t> Propiedad distributiva</a:t>
            </a:r>
          </a:p>
          <a:p>
            <a:pPr algn="l">
              <a:buClr>
                <a:schemeClr val="folHlink"/>
              </a:buClr>
            </a:pPr>
            <a:endParaRPr lang="es-ES" sz="2000" dirty="0">
              <a:solidFill>
                <a:schemeClr val="tx1"/>
              </a:solidFill>
              <a:latin typeface="Arial" pitchFamily="34" charset="0"/>
            </a:endParaRPr>
          </a:p>
          <a:p>
            <a:pPr algn="l">
              <a:buClr>
                <a:schemeClr val="folHlink"/>
              </a:buClr>
              <a:buFont typeface="Wingdings" pitchFamily="2" charset="2"/>
              <a:buChar char="ü"/>
            </a:pPr>
            <a:r>
              <a:rPr lang="es-ES" sz="2000" dirty="0">
                <a:solidFill>
                  <a:schemeClr val="tx1"/>
                </a:solidFill>
                <a:latin typeface="Arial" pitchFamily="34" charset="0"/>
              </a:rPr>
              <a:t> Máximo común divisor de monomios</a:t>
            </a:r>
          </a:p>
          <a:p>
            <a:pPr algn="l">
              <a:buClr>
                <a:schemeClr val="folHlink"/>
              </a:buClr>
              <a:buFont typeface="Wingdings" pitchFamily="2" charset="2"/>
              <a:buChar char="ü"/>
            </a:pPr>
            <a:endParaRPr lang="es-ES" sz="2000" dirty="0">
              <a:solidFill>
                <a:schemeClr val="tx1"/>
              </a:solidFill>
              <a:latin typeface="Arial" pitchFamily="34" charset="0"/>
            </a:endParaRPr>
          </a:p>
          <a:p>
            <a:pPr algn="l">
              <a:buClr>
                <a:schemeClr val="folHlink"/>
              </a:buClr>
              <a:buFont typeface="Wingdings" pitchFamily="2" charset="2"/>
              <a:buChar char="ü"/>
            </a:pPr>
            <a:r>
              <a:rPr lang="es-ES" sz="2000" dirty="0">
                <a:solidFill>
                  <a:schemeClr val="tx1"/>
                </a:solidFill>
                <a:latin typeface="Arial" pitchFamily="34" charset="0"/>
              </a:rPr>
              <a:t> Productos notables</a:t>
            </a:r>
          </a:p>
          <a:p>
            <a:pPr algn="l">
              <a:buClr>
                <a:schemeClr val="folHlink"/>
              </a:buClr>
            </a:pPr>
            <a:endParaRPr lang="es-ES" sz="2000" dirty="0">
              <a:solidFill>
                <a:schemeClr val="folHlink"/>
              </a:solidFill>
              <a:latin typeface="Arial" pitchFamily="34" charset="0"/>
            </a:endParaRPr>
          </a:p>
        </p:txBody>
      </p:sp>
      <p:pic>
        <p:nvPicPr>
          <p:cNvPr id="30725" name="Picture 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1913" y="6173788"/>
            <a:ext cx="1047750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6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7613" y="6172200"/>
            <a:ext cx="1057275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Imagen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1416" y="5822066"/>
            <a:ext cx="1504709" cy="8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Line 1"/>
          <p:cNvSpPr>
            <a:spLocks noChangeShapeType="1"/>
          </p:cNvSpPr>
          <p:nvPr/>
        </p:nvSpPr>
        <p:spPr bwMode="auto">
          <a:xfrm>
            <a:off x="142875" y="1141413"/>
            <a:ext cx="8893175" cy="1587"/>
          </a:xfrm>
          <a:prstGeom prst="line">
            <a:avLst/>
          </a:prstGeom>
          <a:noFill/>
          <a:ln w="936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611188" y="774700"/>
            <a:ext cx="5368925" cy="8177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43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400" dirty="0">
                <a:solidFill>
                  <a:schemeClr val="tx1"/>
                </a:solidFill>
                <a:latin typeface="Arial" pitchFamily="34" charset="0"/>
              </a:rPr>
              <a:t>PROPIEDAD DISTRIBUTIVA</a:t>
            </a:r>
            <a:r>
              <a:rPr lang="es-ES" sz="2400" dirty="0">
                <a:solidFill>
                  <a:schemeClr val="folHlink"/>
                </a:solidFill>
                <a:latin typeface="Arial" pitchFamily="34" charset="0"/>
              </a:rPr>
              <a:t/>
            </a:r>
            <a:br>
              <a:rPr lang="es-ES" sz="2400" dirty="0">
                <a:solidFill>
                  <a:schemeClr val="folHlink"/>
                </a:solidFill>
                <a:latin typeface="Arial" pitchFamily="34" charset="0"/>
              </a:rPr>
            </a:br>
            <a:endParaRPr lang="es-CO" sz="23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81025" y="1454150"/>
            <a:ext cx="8234363" cy="4403725"/>
            <a:chOff x="366" y="916"/>
            <a:chExt cx="5187" cy="2774"/>
          </a:xfrm>
        </p:grpSpPr>
        <p:sp>
          <p:nvSpPr>
            <p:cNvPr id="32777" name="Text Box 3"/>
            <p:cNvSpPr txBox="1">
              <a:spLocks noChangeArrowheads="1"/>
            </p:cNvSpPr>
            <p:nvPr/>
          </p:nvSpPr>
          <p:spPr bwMode="auto">
            <a:xfrm>
              <a:off x="366" y="916"/>
              <a:ext cx="5187" cy="27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l"/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Observa el rectángulo, su ancho mide 8 y su largo mide                 . </a:t>
              </a:r>
            </a:p>
            <a:p>
              <a:pPr algn="l"/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La expresión que representa el área del rectángulo es:</a:t>
              </a:r>
            </a:p>
            <a:p>
              <a:pPr algn="l">
                <a:buClr>
                  <a:schemeClr val="folHlink"/>
                </a:buClr>
                <a:buFont typeface="Arial" pitchFamily="34" charset="0"/>
                <a:buChar char="•"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 El área del rectángulo está expresada por                      .</a:t>
              </a:r>
            </a:p>
            <a:p>
              <a:pPr algn="l">
                <a:buClr>
                  <a:schemeClr val="folHlink"/>
                </a:buClr>
                <a:buFont typeface="Arial" pitchFamily="34" charset="0"/>
                <a:buChar char="•"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 El área del rectángulo también puede expresarse como la suma </a:t>
              </a:r>
            </a:p>
            <a:p>
              <a:pPr algn="l"/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  de las áreas de las figuras que la componen:</a:t>
              </a:r>
            </a:p>
            <a:p>
              <a:pPr algn="l"/>
              <a:endParaRPr lang="es-ES" sz="2000" dirty="0">
                <a:solidFill>
                  <a:schemeClr val="tx1"/>
                </a:solidFill>
                <a:latin typeface="Arial" pitchFamily="34" charset="0"/>
              </a:endParaRPr>
            </a:p>
            <a:p>
              <a:pPr algn="l"/>
              <a:endParaRPr lang="es-ES" sz="2000" dirty="0">
                <a:solidFill>
                  <a:schemeClr val="tx1"/>
                </a:solidFill>
                <a:latin typeface="Arial" pitchFamily="34" charset="0"/>
              </a:endParaRPr>
            </a:p>
            <a:p>
              <a:pPr algn="l"/>
              <a:endParaRPr lang="es-ES" sz="2000" dirty="0">
                <a:solidFill>
                  <a:schemeClr val="tx1"/>
                </a:solidFill>
                <a:latin typeface="Arial" pitchFamily="34" charset="0"/>
              </a:endParaRPr>
            </a:p>
            <a:p>
              <a:pPr algn="l"/>
              <a:endParaRPr lang="es-ES" sz="2000" dirty="0">
                <a:solidFill>
                  <a:schemeClr val="tx1"/>
                </a:solidFill>
                <a:latin typeface="Arial" pitchFamily="34" charset="0"/>
              </a:endParaRPr>
            </a:p>
            <a:p>
              <a:pPr algn="l"/>
              <a:endParaRPr lang="es-ES" sz="2000" dirty="0">
                <a:solidFill>
                  <a:schemeClr val="tx1"/>
                </a:solidFill>
                <a:latin typeface="Arial" pitchFamily="34" charset="0"/>
              </a:endParaRPr>
            </a:p>
            <a:p>
              <a:pPr algn="l"/>
              <a:endParaRPr lang="es-ES" sz="2000" dirty="0">
                <a:solidFill>
                  <a:schemeClr val="tx1"/>
                </a:solidFill>
                <a:latin typeface="Arial" pitchFamily="34" charset="0"/>
              </a:endParaRPr>
            </a:p>
            <a:p>
              <a:pPr algn="l"/>
              <a:endParaRPr lang="es-ES" sz="2000" dirty="0">
                <a:solidFill>
                  <a:schemeClr val="tx1"/>
                </a:solidFill>
                <a:latin typeface="Arial" pitchFamily="34" charset="0"/>
              </a:endParaRPr>
            </a:p>
            <a:p>
              <a:pPr algn="l">
                <a:buFontTx/>
                <a:buNone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La propiedad distributiva permite transformar un producto en adiciones</a:t>
              </a:r>
            </a:p>
            <a:p>
              <a:pPr algn="l">
                <a:buFontTx/>
                <a:buNone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o sustracciones.</a:t>
              </a:r>
              <a:endParaRPr lang="es-CO" sz="2000" baseline="-250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pic>
          <p:nvPicPr>
            <p:cNvPr id="32778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E6CB"/>
                </a:clrFrom>
                <a:clrTo>
                  <a:srgbClr val="FEE6C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52" y="1996"/>
              <a:ext cx="3615" cy="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8202" name="Object 3"/>
            <p:cNvGraphicFramePr>
              <a:graphicFrameLocks noChangeAspect="1"/>
            </p:cNvGraphicFramePr>
            <p:nvPr/>
          </p:nvGraphicFramePr>
          <p:xfrm>
            <a:off x="4411" y="978"/>
            <a:ext cx="704" cy="192"/>
          </p:xfrm>
          <a:graphic>
            <a:graphicData uri="http://schemas.openxmlformats.org/presentationml/2006/ole">
              <p:oleObj spid="_x0000_s32770" name="Ecuación" r:id="rId5" imgW="1117440" imgH="304560" progId="Equation.3">
                <p:embed/>
              </p:oleObj>
            </a:graphicData>
          </a:graphic>
        </p:graphicFrame>
        <p:graphicFrame>
          <p:nvGraphicFramePr>
            <p:cNvPr id="8203" name="Object 6"/>
            <p:cNvGraphicFramePr>
              <a:graphicFrameLocks noChangeAspect="1"/>
            </p:cNvGraphicFramePr>
            <p:nvPr/>
          </p:nvGraphicFramePr>
          <p:xfrm>
            <a:off x="3568" y="1366"/>
            <a:ext cx="888" cy="200"/>
          </p:xfrm>
          <a:graphic>
            <a:graphicData uri="http://schemas.openxmlformats.org/presentationml/2006/ole">
              <p:oleObj spid="_x0000_s32771" name="Ecuación" r:id="rId6" imgW="1409400" imgH="317160" progId="Equation.3">
                <p:embed/>
              </p:oleObj>
            </a:graphicData>
          </a:graphic>
        </p:graphicFrame>
      </p:grpSp>
      <p:pic>
        <p:nvPicPr>
          <p:cNvPr id="32775" name="Picture 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1913" y="6154738"/>
            <a:ext cx="1047750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6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7613" y="6153150"/>
            <a:ext cx="1057275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Imagen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81416" y="5822066"/>
            <a:ext cx="1504709" cy="8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Line 1"/>
          <p:cNvSpPr>
            <a:spLocks noChangeShapeType="1"/>
          </p:cNvSpPr>
          <p:nvPr/>
        </p:nvSpPr>
        <p:spPr bwMode="auto">
          <a:xfrm>
            <a:off x="142875" y="1141413"/>
            <a:ext cx="8893175" cy="1587"/>
          </a:xfrm>
          <a:prstGeom prst="line">
            <a:avLst/>
          </a:prstGeom>
          <a:noFill/>
          <a:ln w="936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34826" name="Text Box 4"/>
          <p:cNvSpPr txBox="1">
            <a:spLocks noChangeArrowheads="1"/>
          </p:cNvSpPr>
          <p:nvPr/>
        </p:nvSpPr>
        <p:spPr bwMode="auto">
          <a:xfrm>
            <a:off x="611188" y="774700"/>
            <a:ext cx="5368925" cy="4484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43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300" dirty="0">
                <a:solidFill>
                  <a:schemeClr val="tx1"/>
                </a:solidFill>
                <a:latin typeface="Arial" pitchFamily="34" charset="0"/>
              </a:rPr>
              <a:t>MÁXIMO COMÚN DIVISOR</a:t>
            </a:r>
            <a:endParaRPr lang="es-CO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600075" y="1528763"/>
            <a:ext cx="7818438" cy="3480056"/>
            <a:chOff x="527050" y="1528763"/>
            <a:chExt cx="7818438" cy="3480312"/>
          </a:xfrm>
        </p:grpSpPr>
        <p:sp>
          <p:nvSpPr>
            <p:cNvPr id="34830" name="Text Box 2"/>
            <p:cNvSpPr txBox="1">
              <a:spLocks noChangeArrowheads="1"/>
            </p:cNvSpPr>
            <p:nvPr/>
          </p:nvSpPr>
          <p:spPr bwMode="auto">
            <a:xfrm>
              <a:off x="527050" y="1528763"/>
              <a:ext cx="7818438" cy="3480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l">
                <a:buFontTx/>
                <a:buNone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El máximo común divisor de dos monomios es otro monomio cuyo</a:t>
              </a:r>
            </a:p>
            <a:p>
              <a:pPr algn="l">
                <a:buFontTx/>
                <a:buNone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coeficiente es el máximo común divisor de los coeficientes y cuya</a:t>
              </a:r>
            </a:p>
            <a:p>
              <a:pPr algn="l">
                <a:buFontTx/>
                <a:buNone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parte literal está formada por las variables comunes con su menor</a:t>
              </a:r>
            </a:p>
            <a:p>
              <a:pPr algn="l">
                <a:buFontTx/>
                <a:buNone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exponente.</a:t>
              </a:r>
            </a:p>
            <a:p>
              <a:pPr algn="l">
                <a:buFontTx/>
                <a:buNone/>
              </a:pPr>
              <a:endParaRPr lang="es-ES" sz="2000" dirty="0">
                <a:solidFill>
                  <a:schemeClr val="tx1"/>
                </a:solidFill>
                <a:latin typeface="Arial" pitchFamily="34" charset="0"/>
              </a:endParaRPr>
            </a:p>
            <a:p>
              <a:pPr algn="l">
                <a:buClr>
                  <a:schemeClr val="folHlink"/>
                </a:buClr>
                <a:buFont typeface="Wingdings" pitchFamily="2" charset="2"/>
                <a:buChar char="ü"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 El MCD de              y </a:t>
              </a:r>
            </a:p>
            <a:p>
              <a:pPr algn="l">
                <a:buClr>
                  <a:schemeClr val="folHlink"/>
                </a:buClr>
                <a:buFont typeface="Wingdings" pitchFamily="2" charset="2"/>
                <a:buChar char="ü"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 Se halla el MCD de los coeficientes: MCD       y </a:t>
              </a:r>
            </a:p>
            <a:p>
              <a:pPr algn="l">
                <a:buClr>
                  <a:schemeClr val="folHlink"/>
                </a:buClr>
                <a:buFont typeface="Wingdings" pitchFamily="2" charset="2"/>
                <a:buChar char="ü"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 Luego, se halla las variables comunes con su menor exponente:</a:t>
              </a:r>
            </a:p>
            <a:p>
              <a:pPr algn="l">
                <a:buClr>
                  <a:schemeClr val="folHlink"/>
                </a:buClr>
                <a:buFont typeface="Wingdings" pitchFamily="2" charset="2"/>
                <a:buChar char="ü"/>
              </a:pPr>
              <a:endParaRPr lang="es-ES" sz="2000" dirty="0">
                <a:solidFill>
                  <a:schemeClr val="tx1"/>
                </a:solidFill>
                <a:latin typeface="Arial" pitchFamily="34" charset="0"/>
              </a:endParaRPr>
            </a:p>
            <a:p>
              <a:pPr algn="l">
                <a:buClr>
                  <a:schemeClr val="folHlink"/>
                </a:buClr>
                <a:buFont typeface="Wingdings" pitchFamily="2" charset="2"/>
                <a:buChar char="ü"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 Así, el MCD de               y           es </a:t>
              </a:r>
            </a:p>
            <a:p>
              <a:pPr algn="l"/>
              <a:endParaRPr lang="es-ES" sz="20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9224" name="Object 3"/>
            <p:cNvGraphicFramePr>
              <a:graphicFrameLocks noChangeAspect="1"/>
            </p:cNvGraphicFramePr>
            <p:nvPr/>
          </p:nvGraphicFramePr>
          <p:xfrm>
            <a:off x="2151063" y="3097213"/>
            <a:ext cx="889000" cy="317500"/>
          </p:xfrm>
          <a:graphic>
            <a:graphicData uri="http://schemas.openxmlformats.org/presentationml/2006/ole">
              <p:oleObj spid="_x0000_s34818" name="Ecuación" r:id="rId4" imgW="888840" imgH="317160" progId="Equation.3">
                <p:embed/>
              </p:oleObj>
            </a:graphicData>
          </a:graphic>
        </p:graphicFrame>
        <p:graphicFrame>
          <p:nvGraphicFramePr>
            <p:cNvPr id="9225" name="Object 4"/>
            <p:cNvGraphicFramePr>
              <a:graphicFrameLocks noChangeAspect="1"/>
            </p:cNvGraphicFramePr>
            <p:nvPr/>
          </p:nvGraphicFramePr>
          <p:xfrm>
            <a:off x="3329667" y="3097213"/>
            <a:ext cx="673100" cy="317500"/>
          </p:xfrm>
          <a:graphic>
            <a:graphicData uri="http://schemas.openxmlformats.org/presentationml/2006/ole">
              <p:oleObj spid="_x0000_s34819" name="Ecuación" r:id="rId5" imgW="672840" imgH="317160" progId="Equation.3">
                <p:embed/>
              </p:oleObj>
            </a:graphicData>
          </a:graphic>
        </p:graphicFrame>
        <p:graphicFrame>
          <p:nvGraphicFramePr>
            <p:cNvPr id="9226" name="Object 5"/>
            <p:cNvGraphicFramePr>
              <a:graphicFrameLocks noChangeAspect="1"/>
            </p:cNvGraphicFramePr>
            <p:nvPr/>
          </p:nvGraphicFramePr>
          <p:xfrm>
            <a:off x="5660344" y="3410858"/>
            <a:ext cx="1485900" cy="317500"/>
          </p:xfrm>
          <a:graphic>
            <a:graphicData uri="http://schemas.openxmlformats.org/presentationml/2006/ole">
              <p:oleObj spid="_x0000_s34820" name="Ecuación" r:id="rId6" imgW="1485720" imgH="317160" progId="Equation.3">
                <p:embed/>
              </p:oleObj>
            </a:graphicData>
          </a:graphic>
        </p:graphicFrame>
        <p:graphicFrame>
          <p:nvGraphicFramePr>
            <p:cNvPr id="9227" name="Object 6"/>
            <p:cNvGraphicFramePr>
              <a:graphicFrameLocks noChangeAspect="1"/>
            </p:cNvGraphicFramePr>
            <p:nvPr/>
          </p:nvGraphicFramePr>
          <p:xfrm>
            <a:off x="874713" y="4041775"/>
            <a:ext cx="1854200" cy="317500"/>
          </p:xfrm>
          <a:graphic>
            <a:graphicData uri="http://schemas.openxmlformats.org/presentationml/2006/ole">
              <p:oleObj spid="_x0000_s34821" name="Ecuación" r:id="rId7" imgW="1854000" imgH="317160" progId="Equation.3">
                <p:embed/>
              </p:oleObj>
            </a:graphicData>
          </a:graphic>
        </p:graphicFrame>
        <p:graphicFrame>
          <p:nvGraphicFramePr>
            <p:cNvPr id="9228" name="Object 7"/>
            <p:cNvGraphicFramePr>
              <a:graphicFrameLocks noChangeAspect="1"/>
            </p:cNvGraphicFramePr>
            <p:nvPr/>
          </p:nvGraphicFramePr>
          <p:xfrm>
            <a:off x="2696028" y="4335010"/>
            <a:ext cx="889000" cy="317500"/>
          </p:xfrm>
          <a:graphic>
            <a:graphicData uri="http://schemas.openxmlformats.org/presentationml/2006/ole">
              <p:oleObj spid="_x0000_s34822" name="Ecuación" r:id="rId8" imgW="888840" imgH="317160" progId="Equation.3">
                <p:embed/>
              </p:oleObj>
            </a:graphicData>
          </a:graphic>
        </p:graphicFrame>
        <p:graphicFrame>
          <p:nvGraphicFramePr>
            <p:cNvPr id="9229" name="Object 8"/>
            <p:cNvGraphicFramePr>
              <a:graphicFrameLocks noChangeAspect="1"/>
            </p:cNvGraphicFramePr>
            <p:nvPr/>
          </p:nvGraphicFramePr>
          <p:xfrm>
            <a:off x="3813402" y="4339091"/>
            <a:ext cx="673100" cy="317500"/>
          </p:xfrm>
          <a:graphic>
            <a:graphicData uri="http://schemas.openxmlformats.org/presentationml/2006/ole">
              <p:oleObj spid="_x0000_s34823" name="Ecuación" r:id="rId9" imgW="672840" imgH="317160" progId="Equation.3">
                <p:embed/>
              </p:oleObj>
            </a:graphicData>
          </a:graphic>
        </p:graphicFrame>
        <p:graphicFrame>
          <p:nvGraphicFramePr>
            <p:cNvPr id="9230" name="Object 9"/>
            <p:cNvGraphicFramePr>
              <a:graphicFrameLocks noChangeAspect="1"/>
            </p:cNvGraphicFramePr>
            <p:nvPr/>
          </p:nvGraphicFramePr>
          <p:xfrm>
            <a:off x="4884509" y="4334328"/>
            <a:ext cx="533400" cy="317500"/>
          </p:xfrm>
          <a:graphic>
            <a:graphicData uri="http://schemas.openxmlformats.org/presentationml/2006/ole">
              <p:oleObj spid="_x0000_s34824" name="Ecuación" r:id="rId10" imgW="533160" imgH="317160" progId="Equation.3">
                <p:embed/>
              </p:oleObj>
            </a:graphicData>
          </a:graphic>
        </p:graphicFrame>
      </p:grpSp>
      <p:pic>
        <p:nvPicPr>
          <p:cNvPr id="34828" name="Picture 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1913" y="6173788"/>
            <a:ext cx="1047750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9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97613" y="6172200"/>
            <a:ext cx="1057275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Imagen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81416" y="5822066"/>
            <a:ext cx="1504709" cy="8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Line 1"/>
          <p:cNvSpPr>
            <a:spLocks noChangeShapeType="1"/>
          </p:cNvSpPr>
          <p:nvPr/>
        </p:nvSpPr>
        <p:spPr bwMode="auto">
          <a:xfrm>
            <a:off x="142875" y="1141413"/>
            <a:ext cx="8893175" cy="1587"/>
          </a:xfrm>
          <a:prstGeom prst="line">
            <a:avLst/>
          </a:prstGeom>
          <a:noFill/>
          <a:ln w="936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36871" name="Text Box 5"/>
          <p:cNvSpPr txBox="1">
            <a:spLocks noChangeArrowheads="1"/>
          </p:cNvSpPr>
          <p:nvPr/>
        </p:nvSpPr>
        <p:spPr bwMode="auto">
          <a:xfrm>
            <a:off x="611188" y="774700"/>
            <a:ext cx="53689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43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400" dirty="0">
                <a:solidFill>
                  <a:schemeClr val="tx1"/>
                </a:solidFill>
                <a:latin typeface="Arial" pitchFamily="34" charset="0"/>
              </a:rPr>
              <a:t>PRODUCTOS NOTABLES</a:t>
            </a:r>
            <a:endParaRPr lang="es-ES_tradnl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11 Grupo"/>
          <p:cNvGrpSpPr>
            <a:grpSpLocks/>
          </p:cNvGrpSpPr>
          <p:nvPr/>
        </p:nvGrpSpPr>
        <p:grpSpPr bwMode="auto">
          <a:xfrm>
            <a:off x="623888" y="1438275"/>
            <a:ext cx="7948612" cy="3480056"/>
            <a:chOff x="623888" y="1438275"/>
            <a:chExt cx="7948612" cy="3480056"/>
          </a:xfrm>
        </p:grpSpPr>
        <p:sp>
          <p:nvSpPr>
            <p:cNvPr id="36875" name="Text Box 3"/>
            <p:cNvSpPr txBox="1">
              <a:spLocks noChangeArrowheads="1"/>
            </p:cNvSpPr>
            <p:nvPr/>
          </p:nvSpPr>
          <p:spPr bwMode="auto">
            <a:xfrm>
              <a:off x="623888" y="1438275"/>
              <a:ext cx="7948612" cy="34800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l">
                <a:buFontTx/>
                <a:buNone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Los productos de ciertas multiplicaciones de polinomios </a:t>
              </a:r>
            </a:p>
            <a:p>
              <a:pPr algn="l">
                <a:buFontTx/>
                <a:buNone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con características específicas, se llaman productos notables </a:t>
              </a:r>
            </a:p>
            <a:p>
              <a:pPr algn="l">
                <a:buFontTx/>
                <a:buNone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y han sido expresados en forma general para hallarlos sin efectuar </a:t>
              </a:r>
            </a:p>
            <a:p>
              <a:pPr algn="l">
                <a:buFontTx/>
                <a:buNone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la operación.</a:t>
              </a:r>
            </a:p>
            <a:p>
              <a:pPr algn="l">
                <a:buFontTx/>
                <a:buNone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Algunos productos notables son:</a:t>
              </a:r>
            </a:p>
            <a:p>
              <a:pPr algn="l">
                <a:buClr>
                  <a:schemeClr val="folHlink"/>
                </a:buClr>
                <a:buFont typeface="Wingdings" pitchFamily="2" charset="2"/>
                <a:buChar char="ü"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 Cuadrado de la suma de dos términos:</a:t>
              </a:r>
            </a:p>
            <a:p>
              <a:pPr algn="l">
                <a:buClr>
                  <a:schemeClr val="folHlink"/>
                </a:buClr>
                <a:buFont typeface="Wingdings" pitchFamily="2" charset="2"/>
                <a:buChar char="ü"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 Cuadrado de la diferencia de dos términos:</a:t>
              </a:r>
            </a:p>
            <a:p>
              <a:pPr algn="l">
                <a:buClr>
                  <a:schemeClr val="folHlink"/>
                </a:buClr>
                <a:buFont typeface="Wingdings" pitchFamily="2" charset="2"/>
                <a:buChar char="ü"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 Producto de dos binomios con un término común:</a:t>
              </a:r>
            </a:p>
            <a:p>
              <a:pPr algn="l">
                <a:buClr>
                  <a:schemeClr val="folHlink"/>
                </a:buClr>
                <a:buFont typeface="Wingdings" pitchFamily="2" charset="2"/>
                <a:buChar char="ü"/>
              </a:pPr>
              <a:endParaRPr lang="es-ES" sz="2000" dirty="0">
                <a:solidFill>
                  <a:schemeClr val="tx1"/>
                </a:solidFill>
                <a:latin typeface="Arial" pitchFamily="34" charset="0"/>
              </a:endParaRPr>
            </a:p>
            <a:p>
              <a:pPr algn="l">
                <a:buClr>
                  <a:schemeClr val="folHlink"/>
                </a:buClr>
                <a:buFont typeface="Wingdings" pitchFamily="2" charset="2"/>
                <a:buChar char="ü"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 Producto de la suma por la diferencia de dos términos:</a:t>
              </a:r>
            </a:p>
            <a:p>
              <a:pPr>
                <a:buFont typeface="Wingdings" pitchFamily="2" charset="2"/>
                <a:buChar char="ü"/>
              </a:pPr>
              <a:endParaRPr lang="es-ES" sz="20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0249" name="Object 2"/>
            <p:cNvGraphicFramePr>
              <a:graphicFrameLocks noChangeAspect="1"/>
            </p:cNvGraphicFramePr>
            <p:nvPr/>
          </p:nvGraphicFramePr>
          <p:xfrm>
            <a:off x="4474028" y="2670175"/>
            <a:ext cx="2438400" cy="330200"/>
          </p:xfrm>
          <a:graphic>
            <a:graphicData uri="http://schemas.openxmlformats.org/presentationml/2006/ole">
              <p:oleObj spid="_x0000_s36866" name="Ecuación" r:id="rId4" imgW="2438280" imgH="330120" progId="Equation.3">
                <p:embed/>
              </p:oleObj>
            </a:graphicData>
          </a:graphic>
        </p:graphicFrame>
        <p:graphicFrame>
          <p:nvGraphicFramePr>
            <p:cNvPr id="10250" name="Object 3"/>
            <p:cNvGraphicFramePr>
              <a:graphicFrameLocks noChangeAspect="1"/>
            </p:cNvGraphicFramePr>
            <p:nvPr/>
          </p:nvGraphicFramePr>
          <p:xfrm>
            <a:off x="5383666" y="3000375"/>
            <a:ext cx="2425700" cy="330200"/>
          </p:xfrm>
          <a:graphic>
            <a:graphicData uri="http://schemas.openxmlformats.org/presentationml/2006/ole">
              <p:oleObj spid="_x0000_s36867" name="Ecuación" r:id="rId5" imgW="2425680" imgH="330120" progId="Equation.3">
                <p:embed/>
              </p:oleObj>
            </a:graphicData>
          </a:graphic>
        </p:graphicFrame>
        <p:graphicFrame>
          <p:nvGraphicFramePr>
            <p:cNvPr id="10251" name="Object 5"/>
            <p:cNvGraphicFramePr>
              <a:graphicFrameLocks noChangeAspect="1"/>
            </p:cNvGraphicFramePr>
            <p:nvPr/>
          </p:nvGraphicFramePr>
          <p:xfrm>
            <a:off x="945467" y="3948113"/>
            <a:ext cx="3556000" cy="304800"/>
          </p:xfrm>
          <a:graphic>
            <a:graphicData uri="http://schemas.openxmlformats.org/presentationml/2006/ole">
              <p:oleObj spid="_x0000_s36868" name="Ecuación" r:id="rId6" imgW="3555720" imgH="304560" progId="Equation.3">
                <p:embed/>
              </p:oleObj>
            </a:graphicData>
          </a:graphic>
        </p:graphicFrame>
        <p:graphicFrame>
          <p:nvGraphicFramePr>
            <p:cNvPr id="10252" name="Object 6"/>
            <p:cNvGraphicFramePr>
              <a:graphicFrameLocks noChangeAspect="1"/>
            </p:cNvGraphicFramePr>
            <p:nvPr/>
          </p:nvGraphicFramePr>
          <p:xfrm>
            <a:off x="1001029" y="4519613"/>
            <a:ext cx="2362200" cy="304800"/>
          </p:xfrm>
          <a:graphic>
            <a:graphicData uri="http://schemas.openxmlformats.org/presentationml/2006/ole">
              <p:oleObj spid="_x0000_s36869" name="Ecuación" r:id="rId7" imgW="2361960" imgH="304560" progId="Equation.3">
                <p:embed/>
              </p:oleObj>
            </a:graphicData>
          </a:graphic>
        </p:graphicFrame>
      </p:grpSp>
      <p:pic>
        <p:nvPicPr>
          <p:cNvPr id="36873" name="Picture 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1913" y="6154738"/>
            <a:ext cx="1047750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74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97613" y="6153150"/>
            <a:ext cx="1057275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Imagen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81416" y="5822066"/>
            <a:ext cx="1504709" cy="8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Line 1"/>
          <p:cNvSpPr>
            <a:spLocks noChangeShapeType="1"/>
          </p:cNvSpPr>
          <p:nvPr/>
        </p:nvSpPr>
        <p:spPr bwMode="auto">
          <a:xfrm>
            <a:off x="142875" y="1135063"/>
            <a:ext cx="8893175" cy="1587"/>
          </a:xfrm>
          <a:prstGeom prst="line">
            <a:avLst/>
          </a:prstGeom>
          <a:noFill/>
          <a:ln w="936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611188" y="774700"/>
            <a:ext cx="5368925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43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CO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FACTORIZACIÓN</a:t>
            </a:r>
          </a:p>
        </p:txBody>
      </p:sp>
      <p:grpSp>
        <p:nvGrpSpPr>
          <p:cNvPr id="2" name="46 Grupo"/>
          <p:cNvGrpSpPr>
            <a:grpSpLocks/>
          </p:cNvGrpSpPr>
          <p:nvPr/>
        </p:nvGrpSpPr>
        <p:grpSpPr bwMode="auto">
          <a:xfrm>
            <a:off x="465138" y="1474788"/>
            <a:ext cx="8301037" cy="3111500"/>
            <a:chOff x="464457" y="1474788"/>
            <a:chExt cx="8302172" cy="3111496"/>
          </a:xfrm>
        </p:grpSpPr>
        <p:sp>
          <p:nvSpPr>
            <p:cNvPr id="38922" name="3 CuadroTexto"/>
            <p:cNvSpPr txBox="1">
              <a:spLocks noChangeArrowheads="1"/>
            </p:cNvSpPr>
            <p:nvPr/>
          </p:nvSpPr>
          <p:spPr bwMode="auto">
            <a:xfrm>
              <a:off x="639106" y="1474788"/>
              <a:ext cx="8068778" cy="701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914400">
                <a:buClrTx/>
                <a:buSzTx/>
                <a:buFontTx/>
                <a:buNone/>
              </a:pPr>
              <a:r>
                <a:rPr lang="es-ES" sz="2000" b="1" dirty="0" err="1">
                  <a:solidFill>
                    <a:schemeClr val="tx1"/>
                  </a:solidFill>
                  <a:latin typeface="Arial" pitchFamily="34" charset="0"/>
                </a:rPr>
                <a:t>Factorizar</a:t>
              </a: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 un polinomio es expresarlo como producto de sus factores primos.</a:t>
              </a:r>
            </a:p>
          </p:txBody>
        </p:sp>
        <p:sp>
          <p:nvSpPr>
            <p:cNvPr id="13330" name="5 CuadroTexto"/>
            <p:cNvSpPr txBox="1">
              <a:spLocks noChangeArrowheads="1"/>
            </p:cNvSpPr>
            <p:nvPr/>
          </p:nvSpPr>
          <p:spPr bwMode="auto">
            <a:xfrm>
              <a:off x="3508110" y="2519362"/>
              <a:ext cx="2214866" cy="40010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es-ES" sz="2000">
                  <a:solidFill>
                    <a:schemeClr val="tx1"/>
                  </a:solidFill>
                </a:rPr>
                <a:t>Factor común</a:t>
              </a:r>
            </a:p>
          </p:txBody>
        </p:sp>
        <p:sp>
          <p:nvSpPr>
            <p:cNvPr id="38924" name="15 CuadroTexto"/>
            <p:cNvSpPr txBox="1">
              <a:spLocks noChangeArrowheads="1"/>
            </p:cNvSpPr>
            <p:nvPr/>
          </p:nvSpPr>
          <p:spPr bwMode="auto">
            <a:xfrm>
              <a:off x="2904778" y="3248023"/>
              <a:ext cx="2797557" cy="131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es-ES" sz="2000">
                  <a:solidFill>
                    <a:schemeClr val="tx1"/>
                  </a:solidFill>
                  <a:latin typeface="Arial" pitchFamily="34" charset="0"/>
                </a:rPr>
                <a:t>Factor común por </a:t>
              </a:r>
            </a:p>
            <a:p>
              <a:pPr algn="ctr" defTabSz="914400">
                <a:buClrTx/>
                <a:buSzTx/>
                <a:buFontTx/>
                <a:buNone/>
              </a:pPr>
              <a:r>
                <a:rPr lang="es-ES" sz="2000">
                  <a:solidFill>
                    <a:schemeClr val="tx1"/>
                  </a:solidFill>
                  <a:latin typeface="Arial" pitchFamily="34" charset="0"/>
                </a:rPr>
                <a:t>agrupación</a:t>
              </a:r>
            </a:p>
            <a:p>
              <a:pPr algn="l" defTabSz="914400">
                <a:buClrTx/>
                <a:buSzTx/>
                <a:buFontTx/>
                <a:buNone/>
              </a:pPr>
              <a:endParaRPr lang="es-CO" sz="2000">
                <a:solidFill>
                  <a:schemeClr val="tx1"/>
                </a:solidFill>
                <a:latin typeface="Arial" pitchFamily="34" charset="0"/>
              </a:endParaRPr>
            </a:p>
            <a:p>
              <a:pPr algn="l" defTabSz="914400">
                <a:buClrTx/>
                <a:buSzTx/>
                <a:buFontTx/>
                <a:buNone/>
              </a:pPr>
              <a:endParaRPr lang="es-ES" sz="20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8925" name="21 Rectángulo redondeado"/>
            <p:cNvSpPr>
              <a:spLocks noChangeArrowheads="1"/>
            </p:cNvSpPr>
            <p:nvPr/>
          </p:nvSpPr>
          <p:spPr bwMode="auto">
            <a:xfrm>
              <a:off x="2888343" y="3236682"/>
              <a:ext cx="2757715" cy="1335314"/>
            </a:xfrm>
            <a:prstGeom prst="roundRect">
              <a:avLst>
                <a:gd name="adj" fmla="val 22102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3331" name="7 CuadroTexto"/>
            <p:cNvSpPr txBox="1">
              <a:spLocks noChangeArrowheads="1"/>
            </p:cNvSpPr>
            <p:nvPr/>
          </p:nvSpPr>
          <p:spPr bwMode="auto">
            <a:xfrm>
              <a:off x="485097" y="3249611"/>
              <a:ext cx="2316480" cy="13366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es-ES" sz="2000">
                  <a:solidFill>
                    <a:schemeClr val="tx1"/>
                  </a:solidFill>
                </a:rPr>
                <a:t>Factor común monomio</a:t>
              </a:r>
              <a:endParaRPr lang="es-CO" sz="2000">
                <a:solidFill>
                  <a:schemeClr val="tx1"/>
                </a:solidFill>
              </a:endParaRPr>
            </a:p>
            <a:p>
              <a:pPr algn="l" defTabSz="914400">
                <a:buClrTx/>
                <a:buSzTx/>
                <a:buFontTx/>
                <a:buNone/>
              </a:pPr>
              <a:endParaRPr lang="es-CO" sz="2000">
                <a:solidFill>
                  <a:schemeClr val="tx1"/>
                </a:solidFill>
              </a:endParaRPr>
            </a:p>
            <a:p>
              <a:pPr algn="l" defTabSz="914400">
                <a:buClrTx/>
                <a:buSzTx/>
                <a:buFontTx/>
                <a:buNone/>
              </a:pPr>
              <a:endParaRPr lang="es-ES" sz="2000">
                <a:solidFill>
                  <a:schemeClr val="tx1"/>
                </a:solidFill>
              </a:endParaRPr>
            </a:p>
          </p:txBody>
        </p:sp>
        <p:graphicFrame>
          <p:nvGraphicFramePr>
            <p:cNvPr id="38914" name="Object 2"/>
            <p:cNvGraphicFramePr>
              <a:graphicFrameLocks noChangeAspect="1"/>
            </p:cNvGraphicFramePr>
            <p:nvPr/>
          </p:nvGraphicFramePr>
          <p:xfrm>
            <a:off x="549275" y="4136797"/>
            <a:ext cx="2111375" cy="230187"/>
          </p:xfrm>
          <a:graphic>
            <a:graphicData uri="http://schemas.openxmlformats.org/presentationml/2006/ole">
              <p:oleObj spid="_x0000_s38914" name="Ecuación" r:id="rId4" imgW="2793960" imgH="520560" progId="Equation.3">
                <p:embed/>
              </p:oleObj>
            </a:graphicData>
          </a:graphic>
        </p:graphicFrame>
        <p:sp>
          <p:nvSpPr>
            <p:cNvPr id="38927" name="10 CuadroTexto"/>
            <p:cNvSpPr txBox="1">
              <a:spLocks noChangeArrowheads="1"/>
            </p:cNvSpPr>
            <p:nvPr/>
          </p:nvSpPr>
          <p:spPr bwMode="auto">
            <a:xfrm>
              <a:off x="5748379" y="3236911"/>
              <a:ext cx="2843601" cy="701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es-ES" sz="2000">
                  <a:solidFill>
                    <a:schemeClr val="tx1"/>
                  </a:solidFill>
                  <a:latin typeface="Arial" pitchFamily="34" charset="0"/>
                </a:rPr>
                <a:t>Factor común polinomio</a:t>
              </a:r>
            </a:p>
          </p:txBody>
        </p:sp>
        <p:graphicFrame>
          <p:nvGraphicFramePr>
            <p:cNvPr id="38915" name="Object 3"/>
            <p:cNvGraphicFramePr>
              <a:graphicFrameLocks noChangeAspect="1"/>
            </p:cNvGraphicFramePr>
            <p:nvPr/>
          </p:nvGraphicFramePr>
          <p:xfrm>
            <a:off x="2934155" y="4138380"/>
            <a:ext cx="2611438" cy="249238"/>
          </p:xfrm>
          <a:graphic>
            <a:graphicData uri="http://schemas.openxmlformats.org/presentationml/2006/ole">
              <p:oleObj spid="_x0000_s38915" name="Ecuación" r:id="rId5" imgW="2654280" imgH="495000" progId="Equation.3">
                <p:embed/>
              </p:oleObj>
            </a:graphicData>
          </a:graphic>
        </p:graphicFrame>
        <p:graphicFrame>
          <p:nvGraphicFramePr>
            <p:cNvPr id="38916" name="Object 4"/>
            <p:cNvGraphicFramePr>
              <a:graphicFrameLocks noChangeAspect="1"/>
            </p:cNvGraphicFramePr>
            <p:nvPr/>
          </p:nvGraphicFramePr>
          <p:xfrm>
            <a:off x="5776685" y="4018869"/>
            <a:ext cx="2933700" cy="495300"/>
          </p:xfrm>
          <a:graphic>
            <a:graphicData uri="http://schemas.openxmlformats.org/presentationml/2006/ole">
              <p:oleObj spid="_x0000_s38916" name="Ecuación" r:id="rId6" imgW="2933640" imgH="495000" progId="Equation.3">
                <p:embed/>
              </p:oleObj>
            </a:graphicData>
          </a:graphic>
        </p:graphicFrame>
        <p:sp>
          <p:nvSpPr>
            <p:cNvPr id="38928" name="20 Rectángulo redondeado"/>
            <p:cNvSpPr>
              <a:spLocks noChangeArrowheads="1"/>
            </p:cNvSpPr>
            <p:nvPr/>
          </p:nvSpPr>
          <p:spPr bwMode="auto">
            <a:xfrm>
              <a:off x="464457" y="3236683"/>
              <a:ext cx="2336800" cy="133531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8929" name="22 Rectángulo redondeado"/>
            <p:cNvSpPr>
              <a:spLocks noChangeArrowheads="1"/>
            </p:cNvSpPr>
            <p:nvPr/>
          </p:nvSpPr>
          <p:spPr bwMode="auto">
            <a:xfrm>
              <a:off x="5733143" y="3236682"/>
              <a:ext cx="3033486" cy="1335314"/>
            </a:xfrm>
            <a:prstGeom prst="roundRect">
              <a:avLst>
                <a:gd name="adj" fmla="val 22102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8930" name="23 Rectángulo redondeado"/>
            <p:cNvSpPr>
              <a:spLocks noChangeArrowheads="1"/>
            </p:cNvSpPr>
            <p:nvPr/>
          </p:nvSpPr>
          <p:spPr bwMode="auto">
            <a:xfrm>
              <a:off x="3476172" y="2481940"/>
              <a:ext cx="2278743" cy="47897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38931" name="25 Conector recto"/>
            <p:cNvCxnSpPr>
              <a:cxnSpLocks noChangeShapeType="1"/>
              <a:stCxn id="38928" idx="0"/>
              <a:endCxn id="38930" idx="2"/>
            </p:cNvCxnSpPr>
            <p:nvPr/>
          </p:nvCxnSpPr>
          <p:spPr bwMode="auto">
            <a:xfrm rot="5400000" flipH="1" flipV="1">
              <a:off x="2986314" y="1607454"/>
              <a:ext cx="275772" cy="298268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38932" name="28 Conector recto"/>
            <p:cNvCxnSpPr>
              <a:cxnSpLocks noChangeShapeType="1"/>
              <a:stCxn id="38930" idx="2"/>
            </p:cNvCxnSpPr>
            <p:nvPr/>
          </p:nvCxnSpPr>
          <p:spPr bwMode="auto">
            <a:xfrm rot="5400000">
              <a:off x="4477657" y="3098798"/>
              <a:ext cx="275774" cy="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38933" name="30 Conector recto"/>
            <p:cNvCxnSpPr>
              <a:cxnSpLocks noChangeShapeType="1"/>
              <a:stCxn id="38930" idx="2"/>
              <a:endCxn id="38929" idx="0"/>
            </p:cNvCxnSpPr>
            <p:nvPr/>
          </p:nvCxnSpPr>
          <p:spPr bwMode="auto">
            <a:xfrm rot="16200000" flipH="1">
              <a:off x="5794830" y="1781625"/>
              <a:ext cx="275771" cy="263434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38934" name="39 Conector recto"/>
            <p:cNvCxnSpPr>
              <a:cxnSpLocks noChangeShapeType="1"/>
            </p:cNvCxnSpPr>
            <p:nvPr/>
          </p:nvCxnSpPr>
          <p:spPr bwMode="auto">
            <a:xfrm>
              <a:off x="566057" y="3947887"/>
              <a:ext cx="210457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38935" name="41 Conector recto"/>
            <p:cNvCxnSpPr>
              <a:cxnSpLocks noChangeShapeType="1"/>
            </p:cNvCxnSpPr>
            <p:nvPr/>
          </p:nvCxnSpPr>
          <p:spPr bwMode="auto">
            <a:xfrm>
              <a:off x="3004457" y="3962394"/>
              <a:ext cx="252548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38936" name="43 Conector recto"/>
            <p:cNvCxnSpPr>
              <a:cxnSpLocks noChangeShapeType="1"/>
            </p:cNvCxnSpPr>
            <p:nvPr/>
          </p:nvCxnSpPr>
          <p:spPr bwMode="auto">
            <a:xfrm>
              <a:off x="5834743" y="3976914"/>
              <a:ext cx="281577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</p:cxnSp>
      </p:grpSp>
      <p:pic>
        <p:nvPicPr>
          <p:cNvPr id="38920" name="Picture 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1913" y="6173788"/>
            <a:ext cx="1047750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21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7613" y="6172200"/>
            <a:ext cx="1057275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" name="Imagen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81416" y="5822066"/>
            <a:ext cx="1504709" cy="8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Line 1"/>
          <p:cNvSpPr>
            <a:spLocks noChangeShapeType="1"/>
          </p:cNvSpPr>
          <p:nvPr/>
        </p:nvSpPr>
        <p:spPr bwMode="auto">
          <a:xfrm>
            <a:off x="142875" y="1135063"/>
            <a:ext cx="8893175" cy="1587"/>
          </a:xfrm>
          <a:prstGeom prst="line">
            <a:avLst/>
          </a:prstGeom>
          <a:noFill/>
          <a:ln w="936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40965" name="Text Box 12"/>
          <p:cNvSpPr txBox="1">
            <a:spLocks noChangeArrowheads="1"/>
          </p:cNvSpPr>
          <p:nvPr/>
        </p:nvSpPr>
        <p:spPr bwMode="auto">
          <a:xfrm>
            <a:off x="611188" y="774700"/>
            <a:ext cx="53689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43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400" dirty="0">
                <a:solidFill>
                  <a:schemeClr val="tx1"/>
                </a:solidFill>
                <a:latin typeface="Arial" pitchFamily="34" charset="0"/>
              </a:rPr>
              <a:t>FACTOR COMÚN</a:t>
            </a:r>
            <a:endParaRPr lang="es-CO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6" name="Picture 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1913" y="6173788"/>
            <a:ext cx="1047750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7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7613" y="6172200"/>
            <a:ext cx="1057275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46113" y="1414463"/>
            <a:ext cx="8170862" cy="3727450"/>
            <a:chOff x="407" y="891"/>
            <a:chExt cx="5147" cy="2348"/>
          </a:xfrm>
        </p:grpSpPr>
        <p:graphicFrame>
          <p:nvGraphicFramePr>
            <p:cNvPr id="53250" name="Object 2"/>
            <p:cNvGraphicFramePr>
              <a:graphicFrameLocks noChangeAspect="1"/>
            </p:cNvGraphicFramePr>
            <p:nvPr/>
          </p:nvGraphicFramePr>
          <p:xfrm>
            <a:off x="451" y="2029"/>
            <a:ext cx="3456" cy="200"/>
          </p:xfrm>
          <a:graphic>
            <a:graphicData uri="http://schemas.openxmlformats.org/presentationml/2006/ole">
              <p:oleObj spid="_x0000_s40962" name="Ecuación" r:id="rId6" imgW="5486400" imgH="317160" progId="Equation.3">
                <p:embed/>
              </p:oleObj>
            </a:graphicData>
          </a:graphic>
        </p:graphicFrame>
        <p:graphicFrame>
          <p:nvGraphicFramePr>
            <p:cNvPr id="53251" name="Object 3"/>
            <p:cNvGraphicFramePr>
              <a:graphicFrameLocks noChangeAspect="1"/>
            </p:cNvGraphicFramePr>
            <p:nvPr/>
          </p:nvGraphicFramePr>
          <p:xfrm>
            <a:off x="442" y="3039"/>
            <a:ext cx="3984" cy="200"/>
          </p:xfrm>
          <a:graphic>
            <a:graphicData uri="http://schemas.openxmlformats.org/presentationml/2006/ole">
              <p:oleObj spid="_x0000_s40963" name="Ecuación" r:id="rId7" imgW="6324480" imgH="317160" progId="Equation.3">
                <p:embed/>
              </p:oleObj>
            </a:graphicData>
          </a:graphic>
        </p:graphicFrame>
        <p:sp>
          <p:nvSpPr>
            <p:cNvPr id="40969" name="Rectangle 13"/>
            <p:cNvSpPr>
              <a:spLocks noChangeArrowheads="1"/>
            </p:cNvSpPr>
            <p:nvPr/>
          </p:nvSpPr>
          <p:spPr bwMode="auto">
            <a:xfrm>
              <a:off x="407" y="891"/>
              <a:ext cx="5147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s-ES" sz="2000" b="1" dirty="0">
                  <a:solidFill>
                    <a:schemeClr val="tx1"/>
                  </a:solidFill>
                  <a:latin typeface="Arial" pitchFamily="34" charset="0"/>
                </a:rPr>
                <a:t>Factor común monomio</a:t>
              </a: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: es el monomio cuyo coeficiente </a:t>
              </a:r>
            </a:p>
            <a:p>
              <a:pPr algn="l"/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es el máximo común divisor de los coeficientes del polinomio y cuya</a:t>
              </a:r>
            </a:p>
            <a:p>
              <a:pPr algn="l"/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parte literal está formada por las variables comunes con su menor</a:t>
              </a:r>
            </a:p>
            <a:p>
              <a:pPr algn="l"/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exponente.</a:t>
              </a:r>
            </a:p>
            <a:p>
              <a:pPr algn="l"/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Por ejemplo:</a:t>
              </a:r>
            </a:p>
            <a:p>
              <a:pPr algn="l"/>
              <a:endParaRPr lang="es-ES" sz="2000" dirty="0">
                <a:solidFill>
                  <a:schemeClr val="tx1"/>
                </a:solidFill>
                <a:latin typeface="Arial" pitchFamily="34" charset="0"/>
              </a:endParaRPr>
            </a:p>
            <a:p>
              <a:pPr algn="l"/>
              <a:endParaRPr lang="es-ES" sz="2000" dirty="0">
                <a:solidFill>
                  <a:schemeClr val="tx1"/>
                </a:solidFill>
                <a:latin typeface="Arial" pitchFamily="34" charset="0"/>
              </a:endParaRPr>
            </a:p>
            <a:p>
              <a:pPr algn="l"/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 </a:t>
              </a:r>
            </a:p>
            <a:p>
              <a:pPr algn="l"/>
              <a:r>
                <a:rPr lang="es-ES" sz="2000" b="1" dirty="0">
                  <a:solidFill>
                    <a:schemeClr val="tx1"/>
                  </a:solidFill>
                  <a:latin typeface="Arial" pitchFamily="34" charset="0"/>
                </a:rPr>
                <a:t>Factor común polinomio</a:t>
              </a: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: es el polinomio que se repite como factor </a:t>
              </a:r>
            </a:p>
            <a:p>
              <a:pPr algn="l"/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en cada uno de los términos de un polinomio. Por ejemplo:</a:t>
              </a:r>
            </a:p>
          </p:txBody>
        </p:sp>
      </p:grpSp>
      <p:pic>
        <p:nvPicPr>
          <p:cNvPr id="10" name="Imagen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81416" y="5822066"/>
            <a:ext cx="1504709" cy="8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Line 1"/>
          <p:cNvSpPr>
            <a:spLocks noChangeShapeType="1"/>
          </p:cNvSpPr>
          <p:nvPr/>
        </p:nvSpPr>
        <p:spPr bwMode="auto">
          <a:xfrm>
            <a:off x="142875" y="1135063"/>
            <a:ext cx="8893175" cy="1587"/>
          </a:xfrm>
          <a:prstGeom prst="line">
            <a:avLst/>
          </a:prstGeom>
          <a:noFill/>
          <a:ln w="9360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43013" name="Text Box 12"/>
          <p:cNvSpPr txBox="1">
            <a:spLocks noChangeArrowheads="1"/>
          </p:cNvSpPr>
          <p:nvPr/>
        </p:nvSpPr>
        <p:spPr bwMode="auto">
          <a:xfrm>
            <a:off x="611188" y="774700"/>
            <a:ext cx="536892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43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400" dirty="0">
                <a:solidFill>
                  <a:schemeClr val="tx1"/>
                </a:solidFill>
                <a:latin typeface="Arial" pitchFamily="34" charset="0"/>
              </a:rPr>
              <a:t>FACTOR COMÚN</a:t>
            </a:r>
            <a:endParaRPr lang="es-CO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9 Grupo"/>
          <p:cNvGrpSpPr>
            <a:grpSpLocks/>
          </p:cNvGrpSpPr>
          <p:nvPr/>
        </p:nvGrpSpPr>
        <p:grpSpPr bwMode="auto">
          <a:xfrm>
            <a:off x="595313" y="1422400"/>
            <a:ext cx="8205787" cy="4525963"/>
            <a:chOff x="595313" y="1421947"/>
            <a:chExt cx="8205787" cy="4525963"/>
          </a:xfrm>
        </p:grpSpPr>
        <p:sp>
          <p:nvSpPr>
            <p:cNvPr id="43017" name="2 Marcador de contenido"/>
            <p:cNvSpPr txBox="1">
              <a:spLocks/>
            </p:cNvSpPr>
            <p:nvPr/>
          </p:nvSpPr>
          <p:spPr bwMode="auto">
            <a:xfrm>
              <a:off x="595313" y="1421947"/>
              <a:ext cx="8205787" cy="4525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ts val="500"/>
                </a:spcBef>
                <a:buFontTx/>
                <a:buNone/>
              </a:pPr>
              <a:r>
                <a:rPr lang="es-ES" sz="2000" b="1" dirty="0">
                  <a:solidFill>
                    <a:schemeClr val="tx1"/>
                  </a:solidFill>
                  <a:latin typeface="Arial" pitchFamily="34" charset="0"/>
                </a:rPr>
                <a:t>Factor común monomio por agrupación de términos</a:t>
              </a: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:</a:t>
              </a:r>
            </a:p>
            <a:p>
              <a:pPr marL="342900" indent="-342900" algn="l">
                <a:spcBef>
                  <a:spcPts val="500"/>
                </a:spcBef>
                <a:buFontTx/>
                <a:buNone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Cuando no todos los términos del polinomio tienen factor común, </a:t>
              </a:r>
            </a:p>
            <a:p>
              <a:pPr marL="342900" indent="-342900" algn="l">
                <a:spcBef>
                  <a:spcPts val="500"/>
                </a:spcBef>
                <a:buFontTx/>
                <a:buNone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agrupamos los términos que sí lo tienen para luego, </a:t>
              </a:r>
              <a:r>
                <a:rPr lang="es-ES" sz="2000" dirty="0" err="1">
                  <a:solidFill>
                    <a:schemeClr val="tx1"/>
                  </a:solidFill>
                  <a:latin typeface="Arial" pitchFamily="34" charset="0"/>
                </a:rPr>
                <a:t>factorizar</a:t>
              </a: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  </a:t>
              </a:r>
            </a:p>
            <a:p>
              <a:pPr marL="342900" indent="-342900" algn="l">
                <a:spcBef>
                  <a:spcPts val="500"/>
                </a:spcBef>
                <a:buFontTx/>
                <a:buNone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por factor común polinomio. Por ejemplo:</a:t>
              </a:r>
            </a:p>
            <a:p>
              <a:pPr marL="342900" indent="-342900" algn="l">
                <a:spcBef>
                  <a:spcPts val="800"/>
                </a:spcBef>
                <a:buFontTx/>
                <a:buNone/>
              </a:pPr>
              <a:endParaRPr lang="es-ES" sz="2000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342900" indent="-342900" algn="l">
                <a:spcBef>
                  <a:spcPts val="800"/>
                </a:spcBef>
                <a:buFontTx/>
                <a:buNone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 </a:t>
              </a:r>
            </a:p>
            <a:p>
              <a:pPr marL="342900" indent="-342900" algn="l">
                <a:lnSpc>
                  <a:spcPct val="150000"/>
                </a:lnSpc>
                <a:spcBef>
                  <a:spcPts val="800"/>
                </a:spcBef>
                <a:buFontTx/>
                <a:buNone/>
              </a:pPr>
              <a:endParaRPr lang="es-ES" sz="2000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342900" indent="-342900" algn="l">
                <a:spcBef>
                  <a:spcPts val="800"/>
                </a:spcBef>
                <a:buFontTx/>
                <a:buNone/>
              </a:pPr>
              <a:r>
                <a:rPr lang="es-ES" sz="2000" dirty="0">
                  <a:solidFill>
                    <a:schemeClr val="tx1"/>
                  </a:solidFill>
                  <a:latin typeface="Arial" pitchFamily="34" charset="0"/>
                </a:rPr>
                <a:t>Se vuelve a agrupar en el polinomio de 4 términos</a:t>
              </a:r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714375" y="2899910"/>
            <a:ext cx="5740400" cy="1447800"/>
          </p:xfrm>
          <a:graphic>
            <a:graphicData uri="http://schemas.openxmlformats.org/presentationml/2006/ole">
              <p:oleObj spid="_x0000_s43010" name="Ecuación" r:id="rId4" imgW="5740200" imgH="1447560" progId="Equation.3">
                <p:embed/>
              </p:oleObj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727075" y="4685847"/>
            <a:ext cx="3619500" cy="1079500"/>
          </p:xfrm>
          <a:graphic>
            <a:graphicData uri="http://schemas.openxmlformats.org/presentationml/2006/ole">
              <p:oleObj spid="_x0000_s43011" name="Ecuación" r:id="rId5" imgW="3619440" imgH="1079280" progId="Equation.3">
                <p:embed/>
              </p:oleObj>
            </a:graphicData>
          </a:graphic>
        </p:graphicFrame>
      </p:grpSp>
      <p:pic>
        <p:nvPicPr>
          <p:cNvPr id="43015" name="Picture 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1913" y="6173788"/>
            <a:ext cx="1047750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3016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7613" y="6172200"/>
            <a:ext cx="1057275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Imagen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81416" y="5822066"/>
            <a:ext cx="1504709" cy="87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6549</TotalTime>
  <Words>567</Words>
  <Application>Microsoft Office PowerPoint</Application>
  <PresentationFormat>Presentación en pantalla (4:3)</PresentationFormat>
  <Paragraphs>150</Paragraphs>
  <Slides>24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Tema de Office</vt:lpstr>
      <vt:lpstr>1_Tema de Office</vt:lpstr>
      <vt:lpstr>Ecuación</vt:lpstr>
      <vt:lpstr>Microsoft Editor de ecuaciones 3.0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Ejercicios resueltos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perfil</dc:creator>
  <cp:lastModifiedBy>Fredy</cp:lastModifiedBy>
  <cp:revision>1282</cp:revision>
  <cp:lastPrinted>1601-01-01T00:00:00Z</cp:lastPrinted>
  <dcterms:created xsi:type="dcterms:W3CDTF">2009-07-28T20:52:01Z</dcterms:created>
  <dcterms:modified xsi:type="dcterms:W3CDTF">2014-01-27T23:27:52Z</dcterms:modified>
</cp:coreProperties>
</file>